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26" r:id="rId6"/>
  </p:sldMasterIdLst>
  <p:notesMasterIdLst>
    <p:notesMasterId r:id="rId32"/>
  </p:notesMasterIdLst>
  <p:sldIdLst>
    <p:sldId id="25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7559675" cy="10691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premještanje slajda</a:t>
            </a: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2000" b="0" strike="noStrike" spc="-1">
                <a:latin typeface="Arial"/>
              </a:rPr>
              <a:t>Kliknite za uređivanje formata bilješki</a:t>
            </a:r>
          </a:p>
        </p:txBody>
      </p:sp>
      <p:sp>
        <p:nvSpPr>
          <p:cNvPr id="3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&lt;zaglavlje&gt;</a:t>
            </a:r>
          </a:p>
        </p:txBody>
      </p:sp>
      <p:sp>
        <p:nvSpPr>
          <p:cNvPr id="31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hr-HR" sz="1400" b="0" strike="noStrike" spc="-1">
                <a:latin typeface="Times New Roman"/>
              </a:rPr>
              <a:t>&lt;datum/vrijeme&gt;</a:t>
            </a:r>
          </a:p>
        </p:txBody>
      </p:sp>
      <p:sp>
        <p:nvSpPr>
          <p:cNvPr id="31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32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3EEAA95-B9C0-4938-A3F1-476C92708B28}" type="slidenum">
              <a:rPr lang="hr-HR" sz="1400" b="0" strike="noStrike" spc="-1">
                <a:latin typeface="Times New Roman"/>
              </a:rPr>
              <a:pPr algn="r"/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endParaRPr lang="hr-H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endParaRPr lang="hr-HR" sz="2000" b="0" strike="noStrike" spc="-1">
              <a:latin typeface="Arial"/>
            </a:endParaRPr>
          </a:p>
        </p:txBody>
      </p:sp>
      <p:sp>
        <p:nvSpPr>
          <p:cNvPr id="429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762EB55-696A-4720-98DC-74546BE46FF2}" type="slidenum">
              <a:rPr lang="hr-HR" sz="1200" b="0" strike="noStrike" spc="-1">
                <a:solidFill>
                  <a:srgbClr val="000000"/>
                </a:solidFill>
                <a:latin typeface="Calibri"/>
              </a:rPr>
              <a:pPr algn="r">
                <a:lnSpc>
                  <a:spcPct val="100000"/>
                </a:lnSpc>
              </a:pPr>
              <a:t>19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vi-VN" sz="2000" b="0" strike="noStrike" spc="-1">
                <a:latin typeface="Arial"/>
              </a:rPr>
              <a:t>Kako bi se osigurala točnost cijeloga postupka rangiranja na programe obrazovanja, kandidati su dužni provjeriti osobne podatke, ocjene iz osnovne škole te, ako ih posjeduju, rezultate državnih i međunarodnih natjecanja, kao i sve ostale upisane podatke koji se nalaze u sustavu NISpuSŠ-u, a u skladu s rokovima navedenim u Kalendaru. </a:t>
            </a:r>
            <a:endParaRPr lang="hr-H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latin typeface="Arial"/>
              </a:rPr>
              <a:t>Ako su podaci netočni, učenici trebaju što prije obavijestiti razrednika u svojoj školi. </a:t>
            </a:r>
          </a:p>
        </p:txBody>
      </p:sp>
      <p:sp>
        <p:nvSpPr>
          <p:cNvPr id="432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ABCB2F1-0700-46D9-B5D7-BF6F3696F182}" type="slidenum">
              <a:rPr lang="hr-HR" sz="1200" b="0" strike="noStrike" spc="-1">
                <a:solidFill>
                  <a:srgbClr val="000000"/>
                </a:solidFill>
                <a:latin typeface="Calibri"/>
              </a:rPr>
              <a:pPr algn="r">
                <a:lnSpc>
                  <a:spcPct val="100000"/>
                </a:lnSpc>
              </a:pPr>
              <a:t>20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latin typeface="Arial"/>
              </a:rPr>
              <a:t>Za svaki program obrazovanja moguće je pregledati detaljnije informacije koje sadrže opis programa, strukturu bodovanja, popis preduvjeta i ostale važne informacije o programu. </a:t>
            </a: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latin typeface="Arial"/>
              </a:rPr>
              <a:t>Programi obrazovanja koji se žele upisati dodaju se na listu prioriteta koja se može mijenjati do roka navedenoga u Kalendaru. </a:t>
            </a: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hr-HR" sz="2000" b="1" strike="noStrike" spc="-1">
                <a:latin typeface="Arial"/>
              </a:rPr>
              <a:t>Listu prioriteta treba pažljivo pripremiti tako da se na vrh liste postavi program obrazovanja koji se najviše želi upisati, a zatim i ostali, željenim redoslijedom. Sukladno tome, kandidat će se optimalno rasporediti na program obrazovanja koji mu je najviši na listi prioriteta, a za koji se, prema ostvarenim bodovima, nalazi u sklopu upisne kvote. </a:t>
            </a:r>
            <a:endParaRPr lang="hr-H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hr-HR" sz="2000" b="1" strike="noStrike" spc="-1">
                <a:latin typeface="Arial"/>
              </a:rPr>
              <a:t>Važno je da kandidati provjere jesu li im svi programi obrazovanja na listi prioriteta poredani prema njihovim željama i mogućnostima jer nakon zaključavanja odabira programa odnosno škola, nikakve izmjene više neće biti moguće. </a:t>
            </a:r>
            <a:endParaRPr lang="hr-H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vi-VN" sz="2000" b="0" strike="noStrike" spc="-1">
                <a:latin typeface="Arial"/>
              </a:rPr>
              <a:t>Važno je, također, da se na listi prioriteta nalaze samo programi obrazovanja koje kandidat doista namjerava upisati. Postavljanje programa obrazovanja na listu prioriteta podrazumijeva ozbiljnu namjeru da se takav program i upiše. </a:t>
            </a:r>
            <a:r>
              <a:rPr lang="hr-HR" sz="2000" b="0" strike="noStrike" spc="-1">
                <a:latin typeface="Arial"/>
              </a:rPr>
              <a:t>Želja npr: farmaceut</a:t>
            </a:r>
          </a:p>
        </p:txBody>
      </p:sp>
      <p:sp>
        <p:nvSpPr>
          <p:cNvPr id="435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B68253B-E90A-4B18-B61A-3A58DEDB6E28}" type="slidenum">
              <a:rPr lang="hr-HR" sz="1200" b="0" strike="noStrike" spc="-1">
                <a:solidFill>
                  <a:srgbClr val="000000"/>
                </a:solidFill>
                <a:latin typeface="Calibri"/>
              </a:rPr>
              <a:pPr algn="r">
                <a:lnSpc>
                  <a:spcPct val="100000"/>
                </a:lnSpc>
              </a:pPr>
              <a:t>22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7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7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"/>
          <p:cNvSpPr/>
          <p:nvPr/>
        </p:nvSpPr>
        <p:spPr>
          <a:xfrm>
            <a:off x="5825880" y="3525480"/>
            <a:ext cx="540000" cy="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9787320" y="4224600"/>
            <a:ext cx="1533960" cy="1544400"/>
            <a:chOff x="9787320" y="4224600"/>
            <a:chExt cx="1533960" cy="1544400"/>
          </a:xfrm>
        </p:grpSpPr>
        <p:grpSp>
          <p:nvGrpSpPr>
            <p:cNvPr id="2" name="Group 3"/>
            <p:cNvGrpSpPr/>
            <p:nvPr/>
          </p:nvGrpSpPr>
          <p:grpSpPr>
            <a:xfrm>
              <a:off x="9876600" y="4224600"/>
              <a:ext cx="1444680" cy="1444680"/>
              <a:chOff x="9876600" y="4224600"/>
              <a:chExt cx="1444680" cy="1444680"/>
            </a:xfrm>
          </p:grpSpPr>
          <p:sp>
            <p:nvSpPr>
              <p:cNvPr id="3" name="CustomShape 4"/>
              <p:cNvSpPr/>
              <p:nvPr/>
            </p:nvSpPr>
            <p:spPr>
              <a:xfrm rot="2700000">
                <a:off x="10330560" y="4128480"/>
                <a:ext cx="314280" cy="1414440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" name="CustomShape 5"/>
              <p:cNvSpPr/>
              <p:nvPr/>
            </p:nvSpPr>
            <p:spPr>
              <a:xfrm rot="2700000">
                <a:off x="10556640" y="4352400"/>
                <a:ext cx="309600" cy="1414440"/>
              </a:xfrm>
              <a:custGeom>
                <a:avLst/>
                <a:gdLst/>
                <a:ahLst/>
                <a:cxnLst/>
                <a:rect l="l" t="t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196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" name="Line 6"/>
            <p:cNvSpPr/>
            <p:nvPr/>
          </p:nvSpPr>
          <p:spPr>
            <a:xfrm flipV="1">
              <a:off x="9787320" y="4452480"/>
              <a:ext cx="1316520" cy="13165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0" y="220680"/>
            <a:ext cx="12190680" cy="2271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0" y="0"/>
            <a:ext cx="12190680" cy="364320"/>
          </a:xfrm>
          <a:prstGeom prst="rect">
            <a:avLst/>
          </a:prstGeom>
          <a:solidFill>
            <a:srgbClr val="AB96C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5" Type="http://schemas.openxmlformats.org/officeDocument/2006/relationships/hyperlink" Target="https://srednje.e-upisi.hr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o.hr/" TargetMode="External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ucenici.com/" TargetMode="External"/><Relationship Id="rId4" Type="http://schemas.openxmlformats.org/officeDocument/2006/relationships/hyperlink" Target="http://e-usmjeravanje.hzz.hr/Predanket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-128880" y="3240"/>
            <a:ext cx="12187440" cy="6853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322" name="CustomShape 2"/>
          <p:cNvSpPr/>
          <p:nvPr/>
        </p:nvSpPr>
        <p:spPr>
          <a:xfrm>
            <a:off x="6356520" y="1079640"/>
            <a:ext cx="5579280" cy="21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800" b="1" strike="noStrike" spc="-1">
                <a:solidFill>
                  <a:srgbClr val="0070C0"/>
                </a:solidFill>
                <a:latin typeface="Goudy Old Style"/>
                <a:ea typeface="DejaVu Sans"/>
              </a:rPr>
              <a:t>UPIS U SREDNJU ŠKOLU</a:t>
            </a:r>
            <a:endParaRPr lang="hr-HR" sz="4800" b="0" strike="noStrike" spc="-1">
              <a:latin typeface="Arial"/>
            </a:endParaRPr>
          </a:p>
        </p:txBody>
      </p:sp>
      <p:pic>
        <p:nvPicPr>
          <p:cNvPr id="324" name="Picture 3" descr="A top view of books with different cover colours"/>
          <p:cNvPicPr/>
          <p:nvPr/>
        </p:nvPicPr>
        <p:blipFill>
          <a:blip r:embed="rId2"/>
          <a:srcRect l="1188" r="9698"/>
          <a:stretch/>
        </p:blipFill>
        <p:spPr>
          <a:xfrm>
            <a:off x="0" y="0"/>
            <a:ext cx="6106680" cy="6853320"/>
          </a:xfrm>
          <a:prstGeom prst="rect">
            <a:avLst/>
          </a:prstGeom>
          <a:ln w="0">
            <a:noFill/>
          </a:ln>
        </p:spPr>
      </p:pic>
      <p:sp>
        <p:nvSpPr>
          <p:cNvPr id="325" name="Line 4"/>
          <p:cNvSpPr/>
          <p:nvPr/>
        </p:nvSpPr>
        <p:spPr>
          <a:xfrm>
            <a:off x="8881560" y="3690720"/>
            <a:ext cx="540000" cy="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989280" y="395280"/>
            <a:ext cx="7093440" cy="65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hr-H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Pravo  na upis u SŠ</a:t>
            </a:r>
            <a:endParaRPr lang="hr-HR" sz="4000" b="0" strike="noStrike" spc="-1"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471960" y="1212120"/>
            <a:ext cx="11243160" cy="617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1160">
              <a:lnSpc>
                <a:spcPct val="107000"/>
              </a:lnSpc>
              <a:spcAft>
                <a:spcPts val="241"/>
              </a:spcAft>
              <a:buClr>
                <a:srgbClr val="FF0000"/>
              </a:buClr>
              <a:buFont typeface="Wingdings" charset="2"/>
              <a:buChar char=""/>
            </a:pPr>
            <a:r>
              <a:rPr lang="hr-H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Ako dva ili više kandidata na zadnjem mjestu ljestvice poretka imaju </a:t>
            </a:r>
            <a:r>
              <a:rPr lang="hr-H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isti ukupan broj bodova iz zajedničkog i dodatnog elementa vrednovanja </a:t>
            </a:r>
            <a:r>
              <a:rPr lang="hr-H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upisuje se onaj kandidat koji je ostvario </a:t>
            </a:r>
            <a:r>
              <a:rPr lang="hr-HR" sz="2600" b="1" strike="noStrike" spc="-1">
                <a:solidFill>
                  <a:srgbClr val="FF0000"/>
                </a:solidFill>
                <a:latin typeface="Calibri"/>
                <a:ea typeface="DejaVu Sans"/>
              </a:rPr>
              <a:t>veći broj bodova iz provjere posebnih znanja</a:t>
            </a:r>
            <a:r>
              <a:rPr lang="hr-H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hr-HR" sz="2600" b="0" strike="noStrike" spc="-1">
              <a:latin typeface="Arial"/>
            </a:endParaRPr>
          </a:p>
          <a:p>
            <a:pPr marL="285840" indent="-281160">
              <a:lnSpc>
                <a:spcPct val="107000"/>
              </a:lnSpc>
              <a:spcAft>
                <a:spcPts val="241"/>
              </a:spcAft>
              <a:buClr>
                <a:srgbClr val="FF0000"/>
              </a:buClr>
              <a:buFont typeface="Wingdings" charset="2"/>
              <a:buChar char=""/>
            </a:pPr>
            <a:r>
              <a:rPr lang="hr-H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Ako dva ili više kandidata na zadnjem mjestu ljestvice poretka imaju </a:t>
            </a:r>
            <a:r>
              <a:rPr lang="hr-H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isti ukupan broj bodova iz zajedničkog i dodatnog elementa vrednovanja i imaju isti broj bodova iz provjere posebnih znanja</a:t>
            </a:r>
            <a:r>
              <a:rPr lang="hr-H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upisuje se onaj kandidat koji ostvaruje </a:t>
            </a:r>
            <a:r>
              <a:rPr lang="hr-HR" sz="2600" b="1" strike="noStrike" spc="-1">
                <a:solidFill>
                  <a:srgbClr val="FF0000"/>
                </a:solidFill>
                <a:latin typeface="Calibri"/>
                <a:ea typeface="DejaVu Sans"/>
              </a:rPr>
              <a:t>pravo na </a:t>
            </a:r>
            <a:r>
              <a:rPr lang="hr-HR" sz="2600" b="1" strike="noStrike" spc="-1">
                <a:solidFill>
                  <a:srgbClr val="00B050"/>
                </a:solidFill>
                <a:latin typeface="Calibri"/>
                <a:ea typeface="DejaVu Sans"/>
              </a:rPr>
              <a:t>poseban element vrednovanja</a:t>
            </a:r>
            <a:r>
              <a:rPr lang="hr-HR" sz="2600" b="1" strike="noStrike" spc="-1">
                <a:solidFill>
                  <a:srgbClr val="FF0000"/>
                </a:solidFill>
                <a:latin typeface="Calibri"/>
                <a:ea typeface="DejaVu Sans"/>
              </a:rPr>
              <a:t>.</a:t>
            </a:r>
            <a:endParaRPr lang="hr-HR" sz="2600" b="0" strike="noStrike" spc="-1">
              <a:latin typeface="Arial"/>
            </a:endParaRPr>
          </a:p>
          <a:p>
            <a:pPr marL="285840" indent="-281160">
              <a:lnSpc>
                <a:spcPct val="107000"/>
              </a:lnSpc>
              <a:spcAft>
                <a:spcPts val="241"/>
              </a:spcAft>
              <a:buClr>
                <a:srgbClr val="FF0000"/>
              </a:buClr>
              <a:buFont typeface="Wingdings" charset="2"/>
              <a:buChar char=""/>
            </a:pPr>
            <a:r>
              <a:rPr lang="hr-H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Ako dva ili više kandidata na zadnjem mjestu ljestvice poretka imaju </a:t>
            </a:r>
            <a:r>
              <a:rPr lang="hr-H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isti ukupan broj bodova iz zajedničkog i dodatnog elementa vrednovanja i imaju isti broj bodova iz provjere posebnih znanja te ostvaruju pravo na poseban element vrednovanja</a:t>
            </a:r>
            <a:r>
              <a:rPr lang="hr-H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hr-HR" sz="2600" b="1" strike="noStrike" spc="-1">
                <a:solidFill>
                  <a:srgbClr val="FF0000"/>
                </a:solidFill>
                <a:latin typeface="Calibri"/>
                <a:ea typeface="DejaVu Sans"/>
              </a:rPr>
              <a:t>upisuju se svi kandidati</a:t>
            </a:r>
            <a:r>
              <a:rPr lang="hr-H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hr-HR" sz="2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241"/>
              </a:spcAft>
            </a:pPr>
            <a:endParaRPr lang="hr-HR" sz="2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241"/>
              </a:spcAft>
            </a:pPr>
            <a:endParaRPr lang="hr-HR" sz="2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241"/>
              </a:spcAft>
            </a:pPr>
            <a:endParaRPr lang="hr-HR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1708560" y="1131840"/>
            <a:ext cx="8579880" cy="3137040"/>
          </a:xfrm>
          <a:prstGeom prst="rect">
            <a:avLst/>
          </a:prstGeom>
          <a:solidFill>
            <a:srgbClr val="F1EBE5"/>
          </a:solidFill>
          <a:ln w="0">
            <a:solidFill>
              <a:srgbClr val="664F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4000" b="1" strike="noStrike" spc="-1">
                <a:solidFill>
                  <a:srgbClr val="664F37"/>
                </a:solidFill>
                <a:latin typeface="Avenir Next LT Pro"/>
                <a:ea typeface="DejaVu Sans"/>
              </a:rPr>
              <a:t>U svakome upisnom roku </a:t>
            </a:r>
            <a:br/>
            <a:r>
              <a:rPr lang="hr-HR" sz="4000" b="1" strike="noStrike" spc="-1">
                <a:solidFill>
                  <a:srgbClr val="664F37"/>
                </a:solidFill>
                <a:latin typeface="Avenir Next LT Pro"/>
                <a:ea typeface="DejaVu Sans"/>
              </a:rPr>
              <a:t>učenik se može prijaviti za upis</a:t>
            </a:r>
            <a:br/>
            <a:r>
              <a:rPr lang="hr-HR" sz="4000" b="1" strike="noStrike" spc="-1">
                <a:solidFill>
                  <a:srgbClr val="664F37"/>
                </a:solidFill>
                <a:latin typeface="Avenir Next LT Pro"/>
                <a:ea typeface="DejaVu Sans"/>
              </a:rPr>
              <a:t> u najviše </a:t>
            </a:r>
            <a:r>
              <a:rPr lang="hr-HR" sz="4000" b="1" u="sng" strike="noStrike" spc="-1">
                <a:solidFill>
                  <a:srgbClr val="FF0000"/>
                </a:solidFill>
                <a:uFillTx/>
                <a:latin typeface="Avenir Next LT Pro"/>
                <a:ea typeface="DejaVu Sans"/>
              </a:rPr>
              <a:t>6 obrazovnih programa</a:t>
            </a:r>
            <a:endParaRPr lang="hr-HR" sz="4000" b="0" strike="noStrike" spc="-1">
              <a:latin typeface="Arial"/>
            </a:endParaRPr>
          </a:p>
        </p:txBody>
      </p:sp>
      <p:pic>
        <p:nvPicPr>
          <p:cNvPr id="369" name="Slika 2"/>
          <p:cNvPicPr/>
          <p:nvPr/>
        </p:nvPicPr>
        <p:blipFill>
          <a:blip r:embed="rId2"/>
          <a:stretch/>
        </p:blipFill>
        <p:spPr>
          <a:xfrm>
            <a:off x="2759040" y="4046760"/>
            <a:ext cx="6124320" cy="254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738150" y="357166"/>
            <a:ext cx="9501254" cy="7143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LIJEČNIČKI PREGLED I POTVRDE ZA UPIS U SREDNJU ŠKOLU</a:t>
            </a:r>
            <a:br/>
            <a:endParaRPr lang="hr-HR" sz="2800" b="0" strike="noStrike" spc="-1" dirty="0">
              <a:latin typeface="Arial"/>
            </a:endParaRPr>
          </a:p>
        </p:txBody>
      </p:sp>
      <p:graphicFrame>
        <p:nvGraphicFramePr>
          <p:cNvPr id="389" name="Table 2"/>
          <p:cNvGraphicFramePr/>
          <p:nvPr/>
        </p:nvGraphicFramePr>
        <p:xfrm>
          <a:off x="1309654" y="1000108"/>
          <a:ext cx="8967600" cy="4104000"/>
        </p:xfrm>
        <a:graphic>
          <a:graphicData uri="http://schemas.openxmlformats.org/drawingml/2006/table">
            <a:tbl>
              <a:tblPr/>
              <a:tblGrid>
                <a:gridCol w="141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6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072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Medicina </a:t>
                      </a:r>
                      <a:endParaRPr lang="hr-H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2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rada</a:t>
                      </a:r>
                      <a:endParaRPr lang="hr-HR" sz="2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Dr. Mate Mustać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254 – 640</a:t>
                      </a:r>
                      <a:endParaRPr lang="hr-HR" sz="24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254 – 642 </a:t>
                      </a:r>
                      <a:endParaRPr lang="hr-HR" sz="2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U zgradi između rive i sv. Donata                                 </a:t>
                      </a:r>
                      <a:r>
                        <a:rPr lang="hr-HR" sz="20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Ul. Grgura Mrganića 10</a:t>
                      </a:r>
                      <a:endParaRPr lang="hr-HR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840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Dr. Nadislav Pedić</a:t>
                      </a:r>
                      <a:endParaRPr lang="hr-HR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Med. sestra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251 – 325 </a:t>
                      </a:r>
                      <a:endParaRPr lang="hr-HR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251 – 326 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U hitnoj –                                I. Mažuranića 28 A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ZZJZ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Dr. Polona Bencun Gumzej 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322 – 328 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Poliklinika Zadar ZZJZ-2.kat soba 3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 HZZ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r>
                        <a:rPr lang="hr-HR" sz="2400" b="0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Marija Bebić </a:t>
                      </a:r>
                      <a:endParaRPr lang="hr-HR" sz="1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hr-HR" sz="2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r>
                        <a:rPr lang="hr-HR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300 – 824 </a:t>
                      </a:r>
                      <a:endParaRPr lang="hr-HR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endParaRPr lang="hr-HR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2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 Zavod za zapošljavanje</a:t>
                      </a:r>
                      <a:endParaRPr lang="hr-HR" sz="2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0" name="CustomShape 3"/>
          <p:cNvSpPr/>
          <p:nvPr/>
        </p:nvSpPr>
        <p:spPr>
          <a:xfrm>
            <a:off x="1238216" y="5429264"/>
            <a:ext cx="9644130" cy="749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hr-H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Dr. Jelena Buljat Mioković će na vaš zahtjev napisati nalaz za srednju školu, bez novog pregleda, jer ste pregledani na sistematskom tijekom nastave.</a:t>
            </a:r>
            <a:endParaRPr lang="hr-HR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3470400" y="119520"/>
            <a:ext cx="2377080" cy="48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499"/>
              </a:spcAft>
            </a:pPr>
            <a:r>
              <a:rPr lang="hr-HR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Ljetni upisni rok</a:t>
            </a:r>
            <a:endParaRPr lang="hr-HR" sz="2400" b="0" strike="noStrike" spc="-1">
              <a:latin typeface="Arial"/>
            </a:endParaRPr>
          </a:p>
        </p:txBody>
      </p:sp>
      <p:graphicFrame>
        <p:nvGraphicFramePr>
          <p:cNvPr id="392" name="Table 2"/>
          <p:cNvGraphicFramePr/>
          <p:nvPr/>
        </p:nvGraphicFramePr>
        <p:xfrm>
          <a:off x="121320" y="720000"/>
          <a:ext cx="11398680" cy="6495840"/>
        </p:xfrm>
        <a:graphic>
          <a:graphicData uri="http://schemas.openxmlformats.org/drawingml/2006/table">
            <a:tbl>
              <a:tblPr/>
              <a:tblGrid>
                <a:gridCol w="921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Početak prijava u sustav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01.06.2026.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Registracija kandidata izvan redovitog sustava obrazovanja RH putem srednj.e-upisi.hr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01.06. do 19.6.2026.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Dostava osobnih dokumenata i svjedodžbi Carnetu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01.06. do 19.6. 2026.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Prijava obrazovnih programa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24.6. do 3.7.2026.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Prijava programa koji zahtijevaju dodatne provjere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24.6. do 26.6.2026.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Dostava dokumentacije: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- Stručnog mišljenja HZZ-a za programe koji to zahtijevaju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- Dokumenata kojima se ostvaruju dodatna prava za upis ( dostavljaju se putem srednje.e-upisi.hr 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24.6. do 1.7.2026.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Provođenje dodatnih ispita i provjera i unos rezultata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29.6. do 2.7.2025.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Brisanje kandidata koji nisu zadovoljili preduvjete s liste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2.7. 2026.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Unos prigovora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3.7. 2026.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Objava konačnih ljestvica poretka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7.7. 2026.</a:t>
                      </a:r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 marL="52200" marR="52200">
                    <a:lnL w="12240">
                      <a:solidFill>
                        <a:srgbClr val="BCBCBC"/>
                      </a:solidFill>
                    </a:lnL>
                    <a:lnR w="12240">
                      <a:solidFill>
                        <a:srgbClr val="BCBCBC"/>
                      </a:solidFill>
                    </a:lnR>
                    <a:lnT w="12240">
                      <a:solidFill>
                        <a:srgbClr val="BCBCBC"/>
                      </a:solidFill>
                    </a:lnT>
                    <a:lnB w="12240">
                      <a:solidFill>
                        <a:srgbClr val="BCBCB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40000" y="180000"/>
            <a:ext cx="10969920" cy="62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394" name="Picture 393"/>
          <p:cNvPicPr/>
          <p:nvPr/>
        </p:nvPicPr>
        <p:blipFill>
          <a:blip r:embed="rId2"/>
          <a:stretch/>
        </p:blipFill>
        <p:spPr>
          <a:xfrm>
            <a:off x="664560" y="900000"/>
            <a:ext cx="8333280" cy="5757840"/>
          </a:xfrm>
          <a:prstGeom prst="rect">
            <a:avLst/>
          </a:prstGeom>
          <a:ln w="0">
            <a:noFill/>
          </a:ln>
        </p:spPr>
      </p:pic>
      <p:sp>
        <p:nvSpPr>
          <p:cNvPr id="395" name="CustomShape 2"/>
          <p:cNvSpPr/>
          <p:nvPr/>
        </p:nvSpPr>
        <p:spPr>
          <a:xfrm>
            <a:off x="3420000" y="180000"/>
            <a:ext cx="4497840" cy="53784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7.7.do 9.7.2026.</a:t>
            </a:r>
            <a:endParaRPr lang="hr-H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609480" y="273600"/>
            <a:ext cx="1097028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graphicFrame>
        <p:nvGraphicFramePr>
          <p:cNvPr id="397" name="Table 2"/>
          <p:cNvGraphicFramePr/>
          <p:nvPr/>
        </p:nvGraphicFramePr>
        <p:xfrm>
          <a:off x="617040" y="1712880"/>
          <a:ext cx="9000000" cy="3863520"/>
        </p:xfrm>
        <a:graphic>
          <a:graphicData uri="http://schemas.openxmlformats.org/drawingml/2006/table">
            <a:tbl>
              <a:tblPr/>
              <a:tblGrid>
                <a:gridCol w="449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Objava okvirnog broja slobodnih mjesta za jesenski upisni rok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13.7.2026.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Službena objava slobodnih mjesta za jesenski upisni rok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10.8.2026.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900000" y="360000"/>
            <a:ext cx="1097028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Jesenski upisni rok</a:t>
            </a:r>
            <a:endParaRPr lang="hr-HR" sz="2600" b="0" strike="noStrike" spc="-1">
              <a:latin typeface="Arial"/>
            </a:endParaRPr>
          </a:p>
        </p:txBody>
      </p:sp>
      <p:graphicFrame>
        <p:nvGraphicFramePr>
          <p:cNvPr id="399" name="Table 2"/>
          <p:cNvGraphicFramePr/>
          <p:nvPr/>
        </p:nvGraphicFramePr>
        <p:xfrm>
          <a:off x="1199880" y="1338480"/>
          <a:ext cx="9606600" cy="3145680"/>
        </p:xfrm>
        <a:graphic>
          <a:graphicData uri="http://schemas.openxmlformats.org/drawingml/2006/table">
            <a:tbl>
              <a:tblPr/>
              <a:tblGrid>
                <a:gridCol w="774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latin typeface="Arial"/>
                        </a:rPr>
                        <a:t>Opis postupka</a:t>
                      </a:r>
                      <a:r>
                        <a:rPr lang="hr-HR" sz="1800" b="0" strike="noStrike" spc="-1" dirty="0"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latin typeface="Arial"/>
                        </a:rPr>
                        <a:t>Datum</a:t>
                      </a:r>
                      <a:r>
                        <a:rPr lang="hr-HR" sz="1800" b="0" strike="noStrike" spc="-1"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Registracija za kandidate izvan redovitog sustava obrazovanja RH 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17. 8. do 24. 8. 2026.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Dostava osobnih dokumenata, svjedodžbi i ostale dokumentacije za kandidate izvan redovitog sustava obrazovanja RH Carnetu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17. 8. do 24. 8. 2026.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latin typeface="Arial"/>
                        </a:rPr>
                        <a:t>Prijava u sustav i prijava obrazovnih programa</a:t>
                      </a:r>
                      <a:r>
                        <a:rPr lang="hr-HR" sz="1800" b="0" strike="noStrike" spc="-1"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latin typeface="Arial"/>
                        </a:rPr>
                        <a:t>24. 8. do 28. 8. 2026.</a:t>
                      </a:r>
                      <a:r>
                        <a:rPr lang="hr-HR" sz="1800" b="0" strike="noStrike" spc="-1" dirty="0"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Prijava obrazovnih programa koji zahtijevaju dodatne provjere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24. 8. do 26. 8. 2026.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609480" y="273600"/>
            <a:ext cx="1097028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graphicFrame>
        <p:nvGraphicFramePr>
          <p:cNvPr id="401" name="Table 2"/>
          <p:cNvGraphicFramePr/>
          <p:nvPr/>
        </p:nvGraphicFramePr>
        <p:xfrm>
          <a:off x="720000" y="144000"/>
          <a:ext cx="10980000" cy="6714000"/>
        </p:xfrm>
        <a:graphic>
          <a:graphicData uri="http://schemas.openxmlformats.org/drawingml/2006/table">
            <a:tbl>
              <a:tblPr/>
              <a:tblGrid>
                <a:gridCol w="92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3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Dostava dokumentacije: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● Stručnog mišljenja HZZ-a za programe koji to zahtijevaju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● Dokumenata kojima se ostvaruju dodatna prava za upis (dostavljaju se putem srednje.e-upisi.hr )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24. 8. do 27. 8. 2026.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Provođenje dodatnih ispita i provjera te unos rezultata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27. 8. 2026.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Brisanje kandidata koji nisu zadovoljili preduvjete s lista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28. 8. 2026.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Unos prigovora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28. 8. 2026.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latin typeface="Arial"/>
                        </a:rPr>
                        <a:t>Objava konačnih ljestvica poretka</a:t>
                      </a:r>
                      <a:r>
                        <a:rPr lang="hr-HR" sz="1800" b="0" strike="noStrike" spc="-1"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latin typeface="Arial"/>
                        </a:rPr>
                        <a:t>31.8.2026.</a:t>
                      </a:r>
                      <a:r>
                        <a:rPr lang="hr-HR" sz="1800" b="0" strike="noStrike" spc="-1" dirty="0"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Dostava dokumenata koji su uvjet za upis u određeni program obrazovanja srednje škole: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a) Upisnica ( </a:t>
                      </a:r>
                      <a:r>
                        <a:rPr lang="hr-HR" sz="1800" b="1" u="sng" strike="noStrike" spc="-1">
                          <a:uFillTx/>
                          <a:latin typeface="Arial"/>
                        </a:rPr>
                        <a:t>obvezno za sve učenike</a:t>
                      </a:r>
                      <a:r>
                        <a:rPr lang="hr-HR" sz="1800" b="1" strike="noStrike" spc="-1">
                          <a:latin typeface="Arial"/>
                        </a:rPr>
                        <a:t> </a:t>
                      </a:r>
                      <a:r>
                        <a:rPr lang="hr-HR" sz="1800" b="0" strike="noStrike" spc="-1">
                          <a:latin typeface="Arial"/>
                        </a:rPr>
                        <a:t>) – dostavlja se </a:t>
                      </a:r>
                      <a:r>
                        <a:rPr lang="hr-HR" sz="1800" b="1" strike="noStrike" spc="-1">
                          <a:latin typeface="Arial"/>
                        </a:rPr>
                        <a:t>elektronski</a:t>
                      </a:r>
                      <a:r>
                        <a:rPr lang="hr-HR" sz="1800" b="0" strike="noStrike" spc="-1">
                          <a:latin typeface="Arial"/>
                        </a:rPr>
                        <a:t> </a:t>
                      </a:r>
                      <a:r>
                        <a:rPr lang="hr-HR" sz="1800" b="1" strike="noStrike" spc="-1">
                          <a:latin typeface="Arial"/>
                        </a:rPr>
                        <a:t>putem </a:t>
                      </a:r>
                      <a:r>
                        <a:rPr lang="hr-HR" sz="1800" b="0" strike="noStrike" spc="-1">
                          <a:latin typeface="Arial"/>
                        </a:rPr>
                        <a:t> ili </a:t>
                      </a:r>
                      <a:r>
                        <a:rPr lang="hr-HR" sz="1800" b="1" strike="noStrike" spc="-1">
                          <a:latin typeface="Arial"/>
                        </a:rPr>
                        <a:t>dolaskom u školu</a:t>
                      </a:r>
                      <a:r>
                        <a:rPr lang="hr-HR" sz="1800" b="0" strike="noStrike" spc="-1">
                          <a:latin typeface="Arial"/>
                        </a:rPr>
                        <a:t> na propisani datum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b) Potvrda liječnika školske medicine - dostavlja se putem  </a:t>
                      </a:r>
                      <a:r>
                        <a:rPr lang="hr-HR" sz="1800" b="1" strike="noStrike" spc="-1">
                          <a:latin typeface="Arial"/>
                        </a:rPr>
                        <a:t>elektronske pošte na mail adresu srednje škole </a:t>
                      </a:r>
                      <a:r>
                        <a:rPr lang="hr-HR" sz="1800" b="0" strike="noStrike" spc="-1">
                          <a:latin typeface="Arial"/>
                        </a:rPr>
                        <a:t>ili </a:t>
                      </a:r>
                      <a:r>
                        <a:rPr lang="hr-HR" sz="1800" b="1" strike="noStrike" spc="-1">
                          <a:latin typeface="Arial"/>
                        </a:rPr>
                        <a:t>dolaskom u školu</a:t>
                      </a:r>
                      <a:r>
                        <a:rPr lang="hr-HR" sz="1800" b="0" strike="noStrike" spc="-1">
                          <a:latin typeface="Arial"/>
                        </a:rPr>
                        <a:t> na propisani datum i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c) Potvrda obiteljskog liječnika ili liječnička svjedodžba medicine rada - dostavlja se putem  </a:t>
                      </a:r>
                      <a:r>
                        <a:rPr lang="hr-HR" sz="1800" b="1" strike="noStrike" spc="-1">
                          <a:latin typeface="Arial"/>
                        </a:rPr>
                        <a:t>elektronske pošte na mail adresu srednje škole </a:t>
                      </a:r>
                      <a:r>
                        <a:rPr lang="hr-HR" sz="1800" b="0" strike="noStrike" spc="-1">
                          <a:latin typeface="Arial"/>
                        </a:rPr>
                        <a:t> ili </a:t>
                      </a:r>
                      <a:r>
                        <a:rPr lang="hr-HR" sz="1800" b="1" strike="noStrike" spc="-1">
                          <a:latin typeface="Arial"/>
                        </a:rPr>
                        <a:t>dolaskom u školu</a:t>
                      </a:r>
                      <a:r>
                        <a:rPr lang="hr-HR" sz="1800" b="0" strike="noStrike" spc="-1">
                          <a:latin typeface="Arial"/>
                        </a:rPr>
                        <a:t> na propisani datum.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Točan datum zaprimanja dokumenata dolaskom u školu objavljuje se na mrežnim stranicama i oglasnim pločama škola.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31.8. do 2.9.2026.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latin typeface="Arial"/>
                        </a:rPr>
                        <a:t>Objava slobodnih upisnih mjesta nakon jesenskog upisnog roka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3.9.2026.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595274" y="0"/>
            <a:ext cx="1097064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Prijava učenika koji se upisuju u odjele za sportaše</a:t>
            </a:r>
            <a:endParaRPr lang="hr-HR" sz="2600" b="0" strike="noStrike" spc="-1" dirty="0">
              <a:latin typeface="Arial"/>
            </a:endParaRPr>
          </a:p>
        </p:txBody>
      </p:sp>
      <p:graphicFrame>
        <p:nvGraphicFramePr>
          <p:cNvPr id="403" name="Table 2"/>
          <p:cNvGraphicFramePr/>
          <p:nvPr/>
        </p:nvGraphicFramePr>
        <p:xfrm>
          <a:off x="666712" y="1357298"/>
          <a:ext cx="10787138" cy="640080"/>
        </p:xfrm>
        <a:graphic>
          <a:graphicData uri="http://schemas.openxmlformats.org/drawingml/2006/table">
            <a:tbl>
              <a:tblPr/>
              <a:tblGrid>
                <a:gridCol w="860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latin typeface="Arial"/>
                        </a:rPr>
                        <a:t>Kandidati koji se upisuju u razredne odjele za sportaše iskazuju interes za upis u razredne odjele za sportaše u NISpuSŠ-u</a:t>
                      </a:r>
                      <a:r>
                        <a:rPr lang="hr-HR" sz="1800" b="0" strike="noStrike" spc="-1" dirty="0"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latin typeface="Arial"/>
                        </a:rPr>
                        <a:t>01. 6. do 5. 6. 2026.</a:t>
                      </a:r>
                      <a:r>
                        <a:rPr lang="hr-HR" sz="1800" b="0" strike="noStrike" spc="-1" dirty="0"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4" name="Table 3"/>
          <p:cNvGraphicFramePr/>
          <p:nvPr/>
        </p:nvGraphicFramePr>
        <p:xfrm>
          <a:off x="666712" y="2285992"/>
          <a:ext cx="10787138" cy="1188720"/>
        </p:xfrm>
        <a:graphic>
          <a:graphicData uri="http://schemas.openxmlformats.org/drawingml/2006/table">
            <a:tbl>
              <a:tblPr/>
              <a:tblGrid>
                <a:gridCol w="828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Ministarstvo sporta i turizma šalje nerangirane liste kandidata prema sportovima nacionalnim sportskim savezima u</a:t>
                      </a:r>
                      <a:r>
                        <a:rPr lang="hr-HR" sz="1800" b="0" strike="noStrike" spc="-1" baseline="0" dirty="0">
                          <a:latin typeface="Arial"/>
                        </a:rPr>
                        <a:t> svrhu izrade rang-lista prema sportovima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Nacionalni sportski savezi izrađuju preliminarne rang-liste prijavljenih kandidata prema kriterijima sportske uspješnosti  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8. 6.2026.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08.06. d0 12.06. 2026.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5" name="Table 4"/>
          <p:cNvGraphicFramePr/>
          <p:nvPr/>
        </p:nvGraphicFramePr>
        <p:xfrm>
          <a:off x="666712" y="3857628"/>
          <a:ext cx="10787138" cy="2286000"/>
        </p:xfrm>
        <a:graphic>
          <a:graphicData uri="http://schemas.openxmlformats.org/drawingml/2006/table">
            <a:tbl>
              <a:tblPr/>
              <a:tblGrid>
                <a:gridCol w="9239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0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Nacionalni sportski savezi službeno objavljuju preliminarne rang-liste na naslovnici svojih mrežnih stranica kako</a:t>
                      </a:r>
                      <a:r>
                        <a:rPr lang="hr-HR" sz="1800" b="0" strike="noStrike" spc="-1" baseline="0" dirty="0">
                          <a:latin typeface="Arial"/>
                        </a:rPr>
                        <a:t> bi kandidati mogli upozoriti na moguće pogreške prije objavljivanja konačne rang-liste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+mn-lt"/>
                        </a:rPr>
                        <a:t>Nacionalni sportski savezi službeno objavljuju konačne rang-liste na naslovnici svojih mrežnih stranica te</a:t>
                      </a:r>
                      <a:r>
                        <a:rPr lang="hr-HR" sz="1800" b="0" strike="noStrike" spc="-1" baseline="0" dirty="0">
                          <a:latin typeface="+mn-lt"/>
                        </a:rPr>
                        <a:t> ih dostavljaju Ministarstvu turizma i sporta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 baseline="0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baseline="0" dirty="0">
                          <a:latin typeface="+mn-lt"/>
                        </a:rPr>
                        <a:t>Unos zaprimljenih rang lista u NISpuSŠ te dodjeljivanje bodova kandidatima na temelju algoritma</a:t>
                      </a:r>
                      <a:endParaRPr lang="hr-HR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15. 6. 2026.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 dirty="0">
                          <a:latin typeface="Arial"/>
                        </a:rPr>
                        <a:t>18.06.2026.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0" strike="noStrike" spc="-1" dirty="0">
                        <a:latin typeface="+mn-lt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0" strike="noStrike" spc="-1" dirty="0">
                        <a:latin typeface="+mn-lt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strike="noStrike" spc="-1" dirty="0">
                          <a:latin typeface="+mn-lt"/>
                        </a:rPr>
                        <a:t>19.06.2026.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icture 7"/>
          <p:cNvPicPr/>
          <p:nvPr/>
        </p:nvPicPr>
        <p:blipFill>
          <a:blip r:embed="rId3"/>
          <a:stretch/>
        </p:blipFill>
        <p:spPr>
          <a:xfrm>
            <a:off x="2279520" y="1518120"/>
            <a:ext cx="7514280" cy="3889440"/>
          </a:xfrm>
          <a:prstGeom prst="rect">
            <a:avLst/>
          </a:prstGeom>
          <a:ln w="0">
            <a:noFill/>
          </a:ln>
        </p:spPr>
      </p:pic>
      <p:sp>
        <p:nvSpPr>
          <p:cNvPr id="407" name="CustomShape 1"/>
          <p:cNvSpPr/>
          <p:nvPr/>
        </p:nvSpPr>
        <p:spPr>
          <a:xfrm>
            <a:off x="609480" y="533520"/>
            <a:ext cx="10971360" cy="98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700" b="0" strike="noStrike" spc="-100">
                <a:solidFill>
                  <a:srgbClr val="C00000"/>
                </a:solidFill>
                <a:latin typeface="Arial"/>
                <a:ea typeface="DejaVu Sans"/>
              </a:rPr>
              <a:t>Prijava u aplikaciju</a:t>
            </a:r>
            <a:endParaRPr lang="hr-HR" sz="27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9048240" y="1628640"/>
            <a:ext cx="375840" cy="271080"/>
          </a:xfrm>
          <a:prstGeom prst="ellipse">
            <a:avLst/>
          </a:prstGeom>
          <a:noFill/>
          <a:ln w="2844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409" name="Picture 4_1"/>
          <p:cNvPicPr/>
          <p:nvPr/>
        </p:nvPicPr>
        <p:blipFill>
          <a:blip r:embed="rId4"/>
          <a:stretch/>
        </p:blipFill>
        <p:spPr>
          <a:xfrm>
            <a:off x="4367880" y="2349000"/>
            <a:ext cx="4316040" cy="2679120"/>
          </a:xfrm>
          <a:prstGeom prst="rect">
            <a:avLst/>
          </a:prstGeom>
          <a:ln w="0">
            <a:noFill/>
          </a:ln>
        </p:spPr>
      </p:pic>
      <p:sp>
        <p:nvSpPr>
          <p:cNvPr id="410" name="CustomShape 3"/>
          <p:cNvSpPr/>
          <p:nvPr/>
        </p:nvSpPr>
        <p:spPr>
          <a:xfrm>
            <a:off x="1981080" y="5861160"/>
            <a:ext cx="6057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u="sng" strike="noStrike" spc="-1">
                <a:solidFill>
                  <a:srgbClr val="738B54"/>
                </a:solidFill>
                <a:uFillTx/>
                <a:latin typeface="Arial"/>
                <a:ea typeface="DejaVu Sans"/>
                <a:hlinkClick r:id="rId5"/>
              </a:rPr>
              <a:t>Upisi u srednje škole (e-upisi.hr)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956880" y="404640"/>
            <a:ext cx="8353440" cy="105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1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REPUBLIKA HRVATSKA</a:t>
            </a:r>
            <a:endParaRPr lang="hr-HR" sz="32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2600" b="1" strike="noStrike" spc="-1">
                <a:solidFill>
                  <a:srgbClr val="FF0000"/>
                </a:solidFill>
                <a:latin typeface="Calibri"/>
                <a:ea typeface="DejaVu Sans"/>
              </a:rPr>
              <a:t>MINISTARSTVO ZNANOSTI, OBRAZOVANJA I MLADIH</a:t>
            </a:r>
            <a:endParaRPr lang="hr-HR" sz="2600" b="0" strike="noStrike" spc="-1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956880" y="1867320"/>
            <a:ext cx="10178280" cy="2060649"/>
          </a:xfrm>
          <a:prstGeom prst="rect">
            <a:avLst/>
          </a:prstGeom>
          <a:solidFill>
            <a:srgbClr val="E8D5E3"/>
          </a:solidFill>
          <a:ln w="284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Ministar znanosti, obrazovanja i mladih donosi </a:t>
            </a:r>
            <a:endParaRPr lang="hr-H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r-HR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 D L U K U</a:t>
            </a:r>
            <a:endParaRPr lang="hr-H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r-HR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 UPISU UČENIKA U I. RAZRED SREDNJE ŠKOLE U ŠKOLSKOJ GODINI 2026./2027.</a:t>
            </a:r>
            <a:endParaRPr lang="hr-HR" sz="3200" b="0" strike="noStrike" spc="-1" dirty="0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707040" y="4348440"/>
            <a:ext cx="10651680" cy="2317680"/>
          </a:xfrm>
          <a:prstGeom prst="rect">
            <a:avLst/>
          </a:prstGeom>
          <a:solidFill>
            <a:srgbClr val="9999FF"/>
          </a:solidFill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hr-HR" sz="3200" b="1" strike="noStrike" spc="-1">
                <a:solidFill>
                  <a:srgbClr val="000000"/>
                </a:solidFill>
                <a:latin typeface="Minion Pro"/>
                <a:ea typeface="Times New Roman"/>
              </a:rPr>
              <a:t>PRAVILNIK</a:t>
            </a:r>
            <a:endParaRPr lang="hr-HR" sz="3200" b="0" strike="noStrike" spc="-1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hr-HR" sz="3200" b="1" strike="noStrike" spc="-1">
                <a:solidFill>
                  <a:srgbClr val="000000"/>
                </a:solidFill>
                <a:latin typeface="Minion Pro"/>
                <a:ea typeface="Times New Roman"/>
              </a:rPr>
              <a:t>O ELEMENTIMA I KRITERIJIMA ZA IZBOR KANDIDATA ZA UPIS U I. RAZRED SREDNJE ŠKOLE</a:t>
            </a: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2"/>
          <p:cNvPicPr/>
          <p:nvPr/>
        </p:nvPicPr>
        <p:blipFill>
          <a:blip r:embed="rId3"/>
          <a:stretch/>
        </p:blipFill>
        <p:spPr>
          <a:xfrm>
            <a:off x="3431880" y="908640"/>
            <a:ext cx="8207640" cy="5426280"/>
          </a:xfrm>
          <a:prstGeom prst="rect">
            <a:avLst/>
          </a:prstGeom>
          <a:ln w="0">
            <a:noFill/>
          </a:ln>
        </p:spPr>
      </p:pic>
      <p:sp>
        <p:nvSpPr>
          <p:cNvPr id="412" name="CustomShape 1"/>
          <p:cNvSpPr/>
          <p:nvPr/>
        </p:nvSpPr>
        <p:spPr>
          <a:xfrm>
            <a:off x="767520" y="3253320"/>
            <a:ext cx="2000520" cy="109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Osobni podaci</a:t>
            </a:r>
            <a:endParaRPr lang="hr-HR" sz="1100" b="0" strike="noStrike" spc="-1">
              <a:latin typeface="Arial"/>
            </a:endParaRPr>
          </a:p>
          <a:p>
            <a:pPr marL="28584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Podaci za kontakt</a:t>
            </a:r>
            <a:endParaRPr lang="hr-HR" sz="1100" b="0" strike="noStrike" spc="-1">
              <a:latin typeface="Arial"/>
            </a:endParaRPr>
          </a:p>
          <a:p>
            <a:pPr marL="28584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Ocjene iz OŠ</a:t>
            </a:r>
            <a:endParaRPr lang="hr-HR" sz="1100" b="0" strike="noStrike" spc="-1">
              <a:latin typeface="Arial"/>
            </a:endParaRPr>
          </a:p>
          <a:p>
            <a:pPr marL="28584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Rezultati natjecanja</a:t>
            </a:r>
            <a:endParaRPr lang="hr-HR" sz="1100" b="0" strike="noStrike" spc="-1"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984600" y="2637000"/>
            <a:ext cx="2114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C00000"/>
                </a:solidFill>
                <a:latin typeface="Arial"/>
                <a:ea typeface="DejaVu Sans"/>
              </a:rPr>
              <a:t>Provjeriti!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609480" y="533520"/>
            <a:ext cx="10971360" cy="98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000" b="0" strike="noStrike" spc="-100">
                <a:solidFill>
                  <a:srgbClr val="C00000"/>
                </a:solidFill>
                <a:latin typeface="Arial"/>
                <a:ea typeface="DejaVu Sans"/>
              </a:rPr>
              <a:t>Odabir obrazovnih programa</a:t>
            </a:r>
            <a:endParaRPr lang="hr-HR" sz="3000" b="0" strike="noStrike" spc="-1"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609480" y="1600200"/>
            <a:ext cx="10971360" cy="487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880" indent="-181440">
              <a:lnSpc>
                <a:spcPct val="100000"/>
              </a:lnSpc>
              <a:spcBef>
                <a:spcPts val="360"/>
              </a:spcBef>
              <a:buClr>
                <a:srgbClr val="0F6FC6"/>
              </a:buClr>
              <a:buSzPct val="85000"/>
              <a:buFont typeface="Wingdings" charset="2"/>
              <a:buChar char=""/>
            </a:pPr>
            <a:r>
              <a:rPr lang="hr-HR" sz="1800" b="0" strike="noStrike" spc="-1">
                <a:solidFill>
                  <a:srgbClr val="808080"/>
                </a:solidFill>
                <a:latin typeface="Arial"/>
                <a:ea typeface="DejaVu Sans"/>
              </a:rPr>
              <a:t>Možeš odabrati </a:t>
            </a:r>
            <a:r>
              <a:rPr lang="hr-HR" sz="1800" b="1" strike="noStrike" spc="-1">
                <a:solidFill>
                  <a:srgbClr val="808080"/>
                </a:solidFill>
                <a:latin typeface="Arial"/>
                <a:ea typeface="DejaVu Sans"/>
              </a:rPr>
              <a:t>6 obrazovnih programa </a:t>
            </a:r>
            <a:endParaRPr lang="hr-HR" sz="1800" b="0" strike="noStrike" spc="-1">
              <a:latin typeface="Arial"/>
            </a:endParaRPr>
          </a:p>
          <a:p>
            <a:pPr marL="457200" lvl="1" indent="-181440">
              <a:lnSpc>
                <a:spcPct val="100000"/>
              </a:lnSpc>
              <a:spcBef>
                <a:spcPts val="298"/>
              </a:spcBef>
              <a:buClr>
                <a:srgbClr val="0F6FC6"/>
              </a:buClr>
              <a:buSzPct val="85000"/>
              <a:buFont typeface="Wingdings" charset="2"/>
              <a:buChar char=""/>
            </a:pPr>
            <a:r>
              <a:rPr lang="hr-HR" sz="1500" b="0" u="sng" strike="noStrike" spc="-1">
                <a:solidFill>
                  <a:srgbClr val="C00000"/>
                </a:solidFill>
                <a:uFillTx/>
                <a:latin typeface="Arial"/>
                <a:ea typeface="DejaVu Sans"/>
              </a:rPr>
              <a:t>poredati po prioritetu</a:t>
            </a:r>
            <a:r>
              <a:rPr lang="hr-HR" sz="1500" b="0" strike="noStrike" spc="-1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lang="hr-HR" sz="1500" b="0" strike="noStrike" spc="-1">
                <a:solidFill>
                  <a:srgbClr val="808080"/>
                </a:solidFill>
                <a:latin typeface="Arial"/>
                <a:ea typeface="DejaVu Sans"/>
              </a:rPr>
              <a:t>(na prvo mjesto onu srednju školu koji najviše želite upisati i koja vam se najviše sviđa, na drugu ona koja malo manje od te prve i tako do kraja)</a:t>
            </a:r>
            <a:endParaRPr lang="hr-HR" sz="1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hr-HR" sz="1500" b="0" strike="noStrike" spc="-1">
              <a:latin typeface="Arial"/>
            </a:endParaRPr>
          </a:p>
        </p:txBody>
      </p:sp>
      <p:pic>
        <p:nvPicPr>
          <p:cNvPr id="416" name="Picture 4_2"/>
          <p:cNvPicPr/>
          <p:nvPr/>
        </p:nvPicPr>
        <p:blipFill>
          <a:blip r:embed="rId2"/>
          <a:stretch/>
        </p:blipFill>
        <p:spPr>
          <a:xfrm>
            <a:off x="2799000" y="3531240"/>
            <a:ext cx="6720840" cy="135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609480" y="533520"/>
            <a:ext cx="10971360" cy="98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700" b="0" strike="noStrike" spc="-100">
                <a:solidFill>
                  <a:srgbClr val="C00000"/>
                </a:solidFill>
                <a:latin typeface="Arial"/>
                <a:ea typeface="DejaVu Sans"/>
              </a:rPr>
              <a:t>Odabir prioriteta</a:t>
            </a:r>
            <a:endParaRPr lang="hr-HR" sz="2700" b="0" strike="noStrike" spc="-1">
              <a:latin typeface="Arial"/>
            </a:endParaRPr>
          </a:p>
        </p:txBody>
      </p:sp>
      <p:pic>
        <p:nvPicPr>
          <p:cNvPr id="418" name="Picture 1_1"/>
          <p:cNvPicPr/>
          <p:nvPr/>
        </p:nvPicPr>
        <p:blipFill>
          <a:blip r:embed="rId3"/>
          <a:stretch/>
        </p:blipFill>
        <p:spPr>
          <a:xfrm>
            <a:off x="600840" y="1413360"/>
            <a:ext cx="7063200" cy="3670560"/>
          </a:xfrm>
          <a:prstGeom prst="rect">
            <a:avLst/>
          </a:prstGeom>
          <a:ln w="0">
            <a:noFill/>
          </a:ln>
        </p:spPr>
      </p:pic>
      <p:pic>
        <p:nvPicPr>
          <p:cNvPr id="419" name="Picture 2_1"/>
          <p:cNvPicPr/>
          <p:nvPr/>
        </p:nvPicPr>
        <p:blipFill>
          <a:blip r:embed="rId4"/>
          <a:stretch/>
        </p:blipFill>
        <p:spPr>
          <a:xfrm>
            <a:off x="5591880" y="3069000"/>
            <a:ext cx="6447960" cy="333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1"/>
          <p:cNvPicPr/>
          <p:nvPr/>
        </p:nvPicPr>
        <p:blipFill>
          <a:blip r:embed="rId2"/>
          <a:stretch/>
        </p:blipFill>
        <p:spPr>
          <a:xfrm>
            <a:off x="1703520" y="908640"/>
            <a:ext cx="9697320" cy="496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790200" y="1988640"/>
            <a:ext cx="10621800" cy="3347280"/>
          </a:xfrm>
          <a:prstGeom prst="rect">
            <a:avLst/>
          </a:prstGeom>
          <a:noFill/>
          <a:ln w="57240">
            <a:solidFill>
              <a:srgbClr val="A8616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hr-HR" sz="4000" b="0" u="sng" strike="noStrike" spc="-1">
                <a:solidFill>
                  <a:srgbClr val="738B54"/>
                </a:solidFill>
                <a:uFillTx/>
                <a:latin typeface="Calibri"/>
                <a:ea typeface="DejaVu Sans"/>
                <a:hlinkClick r:id="rId2"/>
              </a:rPr>
              <a:t>https:// srednje.e-upisi.hr</a:t>
            </a:r>
            <a:r>
              <a:rPr lang="hr-HR" sz="3200" b="0" u="sng" strike="noStrike" spc="-1">
                <a:solidFill>
                  <a:srgbClr val="738B54"/>
                </a:solidFill>
                <a:uFillTx/>
                <a:latin typeface="Calibri"/>
                <a:ea typeface="DejaVu Sans"/>
                <a:hlinkClick r:id="rId2"/>
              </a:rPr>
              <a:t> </a:t>
            </a:r>
            <a:r>
              <a:rPr lang="hr-H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hr-HR" sz="4000" b="0" strike="noStrike" spc="-1">
                <a:solidFill>
                  <a:srgbClr val="000000"/>
                </a:solidFill>
                <a:latin typeface="Avenir Next LT Pro"/>
                <a:ea typeface="Calibri"/>
              </a:rPr>
              <a:t>– link za upis u SŠ </a:t>
            </a:r>
            <a:endParaRPr lang="hr-H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4000" b="0" u="sng" strike="noStrike" spc="-1">
                <a:solidFill>
                  <a:srgbClr val="738B54"/>
                </a:solidFill>
                <a:uFillTx/>
                <a:latin typeface="Avenir Next LT Pro"/>
                <a:ea typeface="Calibri"/>
                <a:hlinkClick r:id="rId3"/>
              </a:rPr>
              <a:t>www.mzo.hr</a:t>
            </a:r>
            <a:r>
              <a:rPr lang="hr-HR" sz="4000" b="0" strike="noStrike" spc="-1">
                <a:solidFill>
                  <a:srgbClr val="0070C0"/>
                </a:solidFill>
                <a:latin typeface="Avenir Next LT Pro"/>
                <a:ea typeface="Calibri"/>
              </a:rPr>
              <a:t> </a:t>
            </a:r>
            <a:r>
              <a:rPr lang="hr-HR" sz="4000" b="0" strike="noStrike" spc="-1">
                <a:solidFill>
                  <a:srgbClr val="000000"/>
                </a:solidFill>
                <a:latin typeface="Avenir Next LT Pro"/>
                <a:ea typeface="Calibri"/>
              </a:rPr>
              <a:t>-svi pravilnici i zakoni o školstvu</a:t>
            </a:r>
            <a:endParaRPr lang="hr-H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4000" b="0" u="sng" strike="noStrike" spc="-1">
                <a:solidFill>
                  <a:srgbClr val="738B54"/>
                </a:solidFill>
                <a:uFillTx/>
                <a:latin typeface="Avenir Next LT Pro"/>
                <a:ea typeface="Calibri"/>
                <a:hlinkClick r:id="rId4"/>
              </a:rPr>
              <a:t>http://e-usmjeravanje.hzz.hr/Predanketa</a:t>
            </a:r>
            <a:endParaRPr lang="hr-H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4000" b="0" u="sng" strike="noStrike" spc="-1">
                <a:solidFill>
                  <a:srgbClr val="738B54"/>
                </a:solidFill>
                <a:uFillTx/>
                <a:latin typeface="Avenir Next LT Pro"/>
                <a:ea typeface="Calibri"/>
                <a:hlinkClick r:id="rId5"/>
              </a:rPr>
              <a:t>https://ucenici.com</a:t>
            </a:r>
            <a:r>
              <a:rPr lang="hr-HR" sz="4000" b="0" strike="noStrike" spc="-1">
                <a:solidFill>
                  <a:srgbClr val="0070C0"/>
                </a:solidFill>
                <a:latin typeface="Avenir Next LT Pro"/>
                <a:ea typeface="Calibri"/>
              </a:rPr>
              <a:t> </a:t>
            </a:r>
            <a:r>
              <a:rPr lang="hr-HR" sz="4000" b="0" strike="noStrike" spc="-1">
                <a:solidFill>
                  <a:srgbClr val="000000"/>
                </a:solidFill>
                <a:latin typeface="Avenir Next LT Pro"/>
                <a:ea typeface="Calibri"/>
              </a:rPr>
              <a:t>- bodovi, predmeti, datumi… </a:t>
            </a:r>
            <a:endParaRPr lang="hr-HR" sz="4000" b="0" strike="noStrike" spc="-1"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989280" y="395280"/>
            <a:ext cx="10208520" cy="110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4800" b="1" strike="noStrike" spc="-1">
                <a:solidFill>
                  <a:srgbClr val="000000"/>
                </a:solidFill>
                <a:latin typeface="Goudy Old Style"/>
                <a:ea typeface="DejaVu Sans"/>
              </a:rPr>
              <a:t>Linkovi za sve informacije</a:t>
            </a:r>
            <a:endParaRPr lang="hr-HR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2485800" y="985680"/>
            <a:ext cx="7381440" cy="136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hr-HR" sz="3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Prezentacija za upis u srednju školu:</a:t>
            </a:r>
            <a:endParaRPr lang="hr-HR" sz="3600" b="0" strike="noStrike" spc="-1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hr-HR" sz="3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TEAMS – kanal STRUČNA SLUŽBA</a:t>
            </a:r>
            <a:endParaRPr lang="hr-HR" sz="3600" b="0" strike="noStrike" spc="-1"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4313160" y="5549760"/>
            <a:ext cx="3160440" cy="67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hr-HR" sz="3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Hvala na pažnji.</a:t>
            </a:r>
            <a:endParaRPr lang="hr-HR" sz="3600" b="0" strike="noStrike" spc="-1">
              <a:latin typeface="Arial"/>
            </a:endParaRPr>
          </a:p>
        </p:txBody>
      </p:sp>
      <p:pic>
        <p:nvPicPr>
          <p:cNvPr id="425" name="Slika 4"/>
          <p:cNvPicPr/>
          <p:nvPr/>
        </p:nvPicPr>
        <p:blipFill>
          <a:blip r:embed="rId2"/>
          <a:stretch/>
        </p:blipFill>
        <p:spPr>
          <a:xfrm>
            <a:off x="3887640" y="2420640"/>
            <a:ext cx="4008960" cy="3180600"/>
          </a:xfrm>
          <a:prstGeom prst="rect">
            <a:avLst/>
          </a:prstGeom>
          <a:ln w="0">
            <a:noFill/>
          </a:ln>
        </p:spPr>
      </p:pic>
      <p:sp>
        <p:nvSpPr>
          <p:cNvPr id="426" name="CustomShape 3"/>
          <p:cNvSpPr/>
          <p:nvPr/>
        </p:nvSpPr>
        <p:spPr>
          <a:xfrm>
            <a:off x="165240" y="442080"/>
            <a:ext cx="2544840" cy="2544840"/>
          </a:xfrm>
          <a:prstGeom prst="ellipse">
            <a:avLst/>
          </a:prstGeom>
          <a:blipFill rotWithShape="0">
            <a:blip r:embed="rId3"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524960" y="2172600"/>
            <a:ext cx="9387000" cy="3746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hr-HR" sz="4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        </a:t>
            </a:r>
            <a:r>
              <a:rPr lang="hr-HR" sz="4000" b="0" u="sng" strike="noStrike" spc="-1">
                <a:solidFill>
                  <a:srgbClr val="000000"/>
                </a:solidFill>
                <a:uFillTx/>
                <a:latin typeface="Times New Roman"/>
                <a:ea typeface="Calibri"/>
              </a:rPr>
              <a:t>Prijave i upisi: </a:t>
            </a:r>
            <a:endParaRPr lang="hr-HR" sz="40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hr-HR" sz="4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   Putem mrežne stranice Nacionalnog   	informacijskog  sustava prijava i upisa u</a:t>
            </a:r>
            <a:endParaRPr lang="hr-H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4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      srednje škole ( NISpuSŠ )</a:t>
            </a:r>
            <a:endParaRPr lang="hr-H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4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                </a:t>
            </a:r>
            <a:r>
              <a:rPr lang="hr-HR" sz="3200" b="0" u="sng" strike="noStrike" spc="-1">
                <a:solidFill>
                  <a:srgbClr val="738B54"/>
                </a:solidFill>
                <a:uFillTx/>
                <a:latin typeface="Calibri"/>
                <a:ea typeface="Calibri"/>
                <a:hlinkClick r:id="rId3"/>
              </a:rPr>
              <a:t>https:// srednje.e-upisi.hr </a:t>
            </a:r>
            <a:r>
              <a:rPr lang="hr-HR" sz="3200" b="0" strike="noStrike" spc="-1">
                <a:solidFill>
                  <a:srgbClr val="0070C0"/>
                </a:solidFill>
                <a:latin typeface="Calibri"/>
                <a:ea typeface="Calibri"/>
              </a:rPr>
              <a:t>  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4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(</a:t>
            </a:r>
            <a:r>
              <a:rPr lang="hr-HR" sz="3600" b="0" strike="noStrike" spc="-1">
                <a:solidFill>
                  <a:srgbClr val="FF0000"/>
                </a:solidFill>
                <a:latin typeface="Times New Roman"/>
                <a:ea typeface="Calibri"/>
              </a:rPr>
              <a:t>svi imaju šifre koje su dobili od škole za Carnet</a:t>
            </a:r>
            <a:r>
              <a:rPr lang="hr-HR" sz="3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)</a:t>
            </a:r>
            <a:endParaRPr lang="hr-HR" sz="3600" b="0" strike="noStrike" spc="-1">
              <a:latin typeface="Arial"/>
            </a:endParaRPr>
          </a:p>
        </p:txBody>
      </p:sp>
      <p:pic>
        <p:nvPicPr>
          <p:cNvPr id="332" name="Slika 1"/>
          <p:cNvPicPr/>
          <p:nvPr/>
        </p:nvPicPr>
        <p:blipFill>
          <a:blip r:embed="rId4"/>
          <a:stretch/>
        </p:blipFill>
        <p:spPr>
          <a:xfrm>
            <a:off x="2111040" y="299160"/>
            <a:ext cx="5037120" cy="1811520"/>
          </a:xfrm>
          <a:prstGeom prst="rect">
            <a:avLst/>
          </a:prstGeom>
          <a:ln w="0">
            <a:noFill/>
          </a:ln>
        </p:spPr>
      </p:pic>
      <p:pic>
        <p:nvPicPr>
          <p:cNvPr id="333" name="Slika 1"/>
          <p:cNvPicPr/>
          <p:nvPr/>
        </p:nvPicPr>
        <p:blipFill>
          <a:blip r:embed="rId5"/>
          <a:stretch/>
        </p:blipFill>
        <p:spPr>
          <a:xfrm>
            <a:off x="7386480" y="0"/>
            <a:ext cx="1800000" cy="253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609480" y="274680"/>
            <a:ext cx="10968120" cy="113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Upis u I. razred srednje škole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609480" y="1417680"/>
            <a:ext cx="11228400" cy="450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2520">
              <a:lnSpc>
                <a:spcPct val="150000"/>
              </a:lnSpc>
              <a:spcAft>
                <a:spcPts val="241"/>
              </a:spcAft>
              <a:buClr>
                <a:srgbClr val="231F20"/>
              </a:buClr>
              <a:buFont typeface="StarSymbol"/>
              <a:buChar char="-"/>
            </a:pPr>
            <a:r>
              <a:rPr lang="hr-HR" sz="3200" b="0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vrednuju se </a:t>
            </a:r>
            <a:r>
              <a:rPr lang="hr-HR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zajednički, dodatan i </a:t>
            </a:r>
            <a:r>
              <a:rPr lang="hr-HR" sz="32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poseban element</a:t>
            </a:r>
            <a:r>
              <a:rPr lang="hr-HR" sz="3200" b="0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.</a:t>
            </a:r>
            <a:endParaRPr lang="hr-HR" sz="3200" b="0" strike="noStrike" spc="-1">
              <a:latin typeface="Arial"/>
            </a:endParaRPr>
          </a:p>
          <a:p>
            <a:pPr marL="457200" indent="-452520">
              <a:lnSpc>
                <a:spcPct val="150000"/>
              </a:lnSpc>
              <a:spcAft>
                <a:spcPts val="241"/>
              </a:spcAft>
              <a:buClr>
                <a:srgbClr val="231F20"/>
              </a:buClr>
              <a:buFont typeface="StarSymbol"/>
              <a:buChar char="-"/>
            </a:pPr>
            <a:r>
              <a:rPr lang="hr-HR" sz="3200" b="0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Ljestvica poretka kandidata utvrđuje se na osnovi bodovanja </a:t>
            </a:r>
            <a:r>
              <a:rPr lang="hr-HR" sz="32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zajedničkoga i dodatnoga elementa </a:t>
            </a:r>
            <a:r>
              <a:rPr lang="hr-HR" sz="3200" b="0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vrednovanja uz </a:t>
            </a:r>
            <a:r>
              <a:rPr lang="hr-HR" sz="32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dokazivanje zdravstvene sposobnosti </a:t>
            </a:r>
            <a:r>
              <a:rPr lang="hr-HR" sz="3200" b="0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kandidata za obavljanje poslova i radnih zadaća u odabranom zanimanju, ako je to za odabrano zanimanje potrebno.</a:t>
            </a: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994320" y="239040"/>
            <a:ext cx="10890360" cy="51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ELEMENTI I</a:t>
            </a:r>
            <a:r>
              <a:rPr lang="hr-HR" sz="3200" b="0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hr-HR" sz="32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UTVRĐIVANJE UKUPNOGA REZULTATA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200" b="0" strike="noStrike" spc="-1">
              <a:latin typeface="Arial"/>
            </a:endParaRPr>
          </a:p>
        </p:txBody>
      </p:sp>
      <p:grpSp>
        <p:nvGrpSpPr>
          <p:cNvPr id="337" name="Group 2"/>
          <p:cNvGrpSpPr/>
          <p:nvPr/>
        </p:nvGrpSpPr>
        <p:grpSpPr>
          <a:xfrm>
            <a:off x="1381092" y="923400"/>
            <a:ext cx="9403788" cy="5836680"/>
            <a:chOff x="1381092" y="923400"/>
            <a:chExt cx="9403788" cy="5836680"/>
          </a:xfrm>
        </p:grpSpPr>
        <p:sp>
          <p:nvSpPr>
            <p:cNvPr id="338" name="CustomShape 3"/>
            <p:cNvSpPr/>
            <p:nvPr/>
          </p:nvSpPr>
          <p:spPr>
            <a:xfrm>
              <a:off x="1555920" y="923400"/>
              <a:ext cx="9225720" cy="58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  <p:sp>
          <p:nvSpPr>
            <p:cNvPr id="339" name="CustomShape 4"/>
            <p:cNvSpPr/>
            <p:nvPr/>
          </p:nvSpPr>
          <p:spPr>
            <a:xfrm>
              <a:off x="1381092" y="928670"/>
              <a:ext cx="3104148" cy="5831410"/>
            </a:xfrm>
            <a:prstGeom prst="roundRect">
              <a:avLst>
                <a:gd name="adj" fmla="val 10000"/>
              </a:avLst>
            </a:prstGeom>
            <a:solidFill>
              <a:srgbClr val="E8D0C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34000" tIns="234000" rIns="182880" bIns="43203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681"/>
                </a:spcAft>
                <a:tabLst>
                  <a:tab pos="0" algn="l"/>
                </a:tabLst>
              </a:pPr>
              <a:r>
                <a:rPr lang="hr-HR" sz="48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zajednički</a:t>
              </a:r>
              <a:endParaRPr lang="hr-HR" sz="4800" b="0" strike="noStrike" spc="-1" dirty="0">
                <a:latin typeface="Arial"/>
              </a:endParaRPr>
            </a:p>
          </p:txBody>
        </p:sp>
        <p:sp>
          <p:nvSpPr>
            <p:cNvPr id="340" name="CustomShape 5"/>
            <p:cNvSpPr/>
            <p:nvPr/>
          </p:nvSpPr>
          <p:spPr>
            <a:xfrm>
              <a:off x="1866240" y="2212200"/>
              <a:ext cx="2343240" cy="175968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560">
              <a:solidFill>
                <a:srgbClr val="AE48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32840" tIns="112320" rIns="81360" bIns="1123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20"/>
                </a:spcAft>
                <a:tabLst>
                  <a:tab pos="0" algn="l"/>
                </a:tabLst>
              </a:pPr>
              <a:r>
                <a:rPr lang="hr-HR" sz="3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Opći uspjeh         5.-8.r.</a:t>
              </a:r>
              <a:endParaRPr lang="hr-HR" sz="3200" b="0" strike="noStrike" spc="-1">
                <a:latin typeface="Arial"/>
              </a:endParaRPr>
            </a:p>
          </p:txBody>
        </p:sp>
        <p:sp>
          <p:nvSpPr>
            <p:cNvPr id="341" name="CustomShape 6"/>
            <p:cNvSpPr/>
            <p:nvPr/>
          </p:nvSpPr>
          <p:spPr>
            <a:xfrm>
              <a:off x="1866240" y="4486320"/>
              <a:ext cx="2343240" cy="175968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560">
              <a:solidFill>
                <a:srgbClr val="AE48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32840" tIns="112320" rIns="81360" bIns="1123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20"/>
                </a:spcAft>
                <a:tabLst>
                  <a:tab pos="0" algn="l"/>
                </a:tabLst>
              </a:pPr>
              <a:r>
                <a:rPr lang="hr-HR" sz="3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ocjene iz predmeta u     7. i 8. r.</a:t>
              </a:r>
              <a:endParaRPr lang="hr-HR" sz="3200" b="0" strike="noStrike" spc="-1">
                <a:latin typeface="Arial"/>
              </a:endParaRPr>
            </a:p>
          </p:txBody>
        </p:sp>
        <p:sp>
          <p:nvSpPr>
            <p:cNvPr id="342" name="CustomShape 7"/>
            <p:cNvSpPr/>
            <p:nvPr/>
          </p:nvSpPr>
          <p:spPr>
            <a:xfrm>
              <a:off x="4706280" y="923400"/>
              <a:ext cx="2929320" cy="5836680"/>
            </a:xfrm>
            <a:prstGeom prst="roundRect">
              <a:avLst>
                <a:gd name="adj" fmla="val 10000"/>
              </a:avLst>
            </a:prstGeom>
            <a:solidFill>
              <a:srgbClr val="E8D0C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34000" tIns="234000" rIns="182880" bIns="43203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681"/>
                </a:spcAft>
                <a:tabLst>
                  <a:tab pos="0" algn="l"/>
                </a:tabLst>
              </a:pPr>
              <a:r>
                <a:rPr lang="hr-HR" sz="4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dodatni</a:t>
              </a:r>
              <a:endParaRPr lang="hr-HR" sz="4800" b="0" strike="noStrike" spc="-1">
                <a:latin typeface="Arial"/>
              </a:endParaRPr>
            </a:p>
          </p:txBody>
        </p:sp>
        <p:sp>
          <p:nvSpPr>
            <p:cNvPr id="343" name="CustomShape 8"/>
            <p:cNvSpPr/>
            <p:nvPr/>
          </p:nvSpPr>
          <p:spPr>
            <a:xfrm>
              <a:off x="4815360" y="2321640"/>
              <a:ext cx="2685960" cy="135288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560">
              <a:solidFill>
                <a:srgbClr val="AE48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920" tIns="96840" rIns="76320" bIns="96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49"/>
                </a:spcAft>
                <a:tabLst>
                  <a:tab pos="0" algn="l"/>
                </a:tabLst>
              </a:pPr>
              <a:r>
                <a:rPr lang="hr-HR" sz="3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provjera vještina i sposobnosti</a:t>
              </a:r>
              <a:endParaRPr lang="hr-HR" sz="3000" b="0" strike="noStrike" spc="-1">
                <a:latin typeface="Arial"/>
              </a:endParaRPr>
            </a:p>
          </p:txBody>
        </p:sp>
        <p:sp>
          <p:nvSpPr>
            <p:cNvPr id="344" name="CustomShape 9"/>
            <p:cNvSpPr/>
            <p:nvPr/>
          </p:nvSpPr>
          <p:spPr>
            <a:xfrm>
              <a:off x="4806360" y="3953880"/>
              <a:ext cx="2667960" cy="114048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560">
              <a:solidFill>
                <a:srgbClr val="AE48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9800" tIns="90720" rIns="76320" bIns="90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49"/>
                </a:spcAft>
                <a:tabLst>
                  <a:tab pos="0" algn="l"/>
                </a:tabLst>
              </a:pPr>
              <a:r>
                <a:rPr lang="hr-HR" sz="3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Državno natjecanje                     - znanje</a:t>
              </a:r>
              <a:endParaRPr lang="hr-HR" sz="3000" b="0" strike="noStrike" spc="-1">
                <a:latin typeface="Arial"/>
              </a:endParaRPr>
            </a:p>
          </p:txBody>
        </p:sp>
        <p:sp>
          <p:nvSpPr>
            <p:cNvPr id="345" name="CustomShape 10"/>
            <p:cNvSpPr/>
            <p:nvPr/>
          </p:nvSpPr>
          <p:spPr>
            <a:xfrm>
              <a:off x="4868640" y="5299200"/>
              <a:ext cx="2579400" cy="116496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560">
              <a:solidFill>
                <a:srgbClr val="AE48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0520" tIns="91440" rIns="76320" bIns="9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49"/>
                </a:spcAft>
                <a:tabLst>
                  <a:tab pos="0" algn="l"/>
                </a:tabLst>
              </a:pPr>
              <a:r>
                <a:rPr lang="hr-HR" sz="3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Državno natjecanje                    - sport            </a:t>
              </a:r>
              <a:endParaRPr lang="hr-HR" sz="3000" b="0" strike="noStrike" spc="-1">
                <a:latin typeface="Arial"/>
              </a:endParaRPr>
            </a:p>
          </p:txBody>
        </p:sp>
        <p:sp>
          <p:nvSpPr>
            <p:cNvPr id="346" name="CustomShape 11"/>
            <p:cNvSpPr/>
            <p:nvPr/>
          </p:nvSpPr>
          <p:spPr>
            <a:xfrm>
              <a:off x="7855560" y="923400"/>
              <a:ext cx="2929320" cy="5836680"/>
            </a:xfrm>
            <a:prstGeom prst="roundRect">
              <a:avLst>
                <a:gd name="adj" fmla="val 10000"/>
              </a:avLst>
            </a:prstGeom>
            <a:solidFill>
              <a:srgbClr val="E8D0C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34000" tIns="234000" rIns="182880" bIns="43203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681"/>
                </a:spcAft>
                <a:tabLst>
                  <a:tab pos="0" algn="l"/>
                </a:tabLst>
              </a:pPr>
              <a:r>
                <a:rPr lang="hr-HR" sz="4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posebni</a:t>
              </a:r>
              <a:endParaRPr lang="hr-HR" sz="4800" b="0" strike="noStrike" spc="-1">
                <a:latin typeface="Arial"/>
              </a:endParaRPr>
            </a:p>
          </p:txBody>
        </p:sp>
        <p:sp>
          <p:nvSpPr>
            <p:cNvPr id="347" name="CustomShape 12"/>
            <p:cNvSpPr/>
            <p:nvPr/>
          </p:nvSpPr>
          <p:spPr>
            <a:xfrm>
              <a:off x="8148960" y="2363760"/>
              <a:ext cx="2343240" cy="114624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560">
              <a:solidFill>
                <a:srgbClr val="AE48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280" tIns="88560" rIns="73800" bIns="889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15"/>
                </a:spcAft>
                <a:tabLst>
                  <a:tab pos="0" algn="l"/>
                </a:tabLst>
              </a:pPr>
              <a:r>
                <a:rPr lang="hr-HR" sz="29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 Rad po Rješenju</a:t>
              </a:r>
              <a:endParaRPr lang="hr-HR" sz="2900" b="0" strike="noStrike" spc="-1">
                <a:latin typeface="Arial"/>
              </a:endParaRPr>
            </a:p>
          </p:txBody>
        </p:sp>
        <p:sp>
          <p:nvSpPr>
            <p:cNvPr id="348" name="CustomShape 13"/>
            <p:cNvSpPr/>
            <p:nvPr/>
          </p:nvSpPr>
          <p:spPr>
            <a:xfrm>
              <a:off x="8148960" y="3804120"/>
              <a:ext cx="2343240" cy="114624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560">
              <a:solidFill>
                <a:srgbClr val="AE48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280" tIns="88560" rIns="73800" bIns="889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15"/>
                </a:spcAft>
                <a:tabLst>
                  <a:tab pos="0" algn="l"/>
                </a:tabLst>
              </a:pPr>
              <a:r>
                <a:rPr lang="hr-HR" sz="29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Zdravstvene teškoće</a:t>
              </a:r>
              <a:endParaRPr lang="hr-HR" sz="2900" b="0" strike="noStrike" spc="-1">
                <a:latin typeface="Arial"/>
              </a:endParaRPr>
            </a:p>
          </p:txBody>
        </p:sp>
        <p:sp>
          <p:nvSpPr>
            <p:cNvPr id="349" name="CustomShape 14"/>
            <p:cNvSpPr/>
            <p:nvPr/>
          </p:nvSpPr>
          <p:spPr>
            <a:xfrm>
              <a:off x="8148960" y="5244480"/>
              <a:ext cx="2343240" cy="114624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560">
              <a:solidFill>
                <a:srgbClr val="AE48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280" tIns="88560" rIns="73800" bIns="889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15"/>
                </a:spcAft>
                <a:tabLst>
                  <a:tab pos="0" algn="l"/>
                </a:tabLst>
              </a:pPr>
              <a:r>
                <a:rPr lang="hr-HR" sz="29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Otežani uvjeti obrazovanja</a:t>
              </a:r>
              <a:endParaRPr lang="hr-HR" sz="29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989280" y="395280"/>
            <a:ext cx="10208520" cy="49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spc="-1">
                <a:solidFill>
                  <a:srgbClr val="000000"/>
                </a:solidFill>
                <a:latin typeface="Goudy Old Style"/>
                <a:ea typeface="DejaVu Sans"/>
              </a:rPr>
              <a:t>ZAJEDNIČKI ELEMENTI VREDNOVANJA</a:t>
            </a:r>
            <a:endParaRPr lang="hr-HR" sz="3600" b="0" strike="noStrike" spc="-1">
              <a:latin typeface="Arial"/>
            </a:endParaRPr>
          </a:p>
        </p:txBody>
      </p:sp>
      <p:grpSp>
        <p:nvGrpSpPr>
          <p:cNvPr id="351" name="Group 2"/>
          <p:cNvGrpSpPr/>
          <p:nvPr/>
        </p:nvGrpSpPr>
        <p:grpSpPr>
          <a:xfrm>
            <a:off x="714240" y="1000080"/>
            <a:ext cx="10768680" cy="5491800"/>
            <a:chOff x="714240" y="1000080"/>
            <a:chExt cx="10768680" cy="5491800"/>
          </a:xfrm>
        </p:grpSpPr>
        <p:sp>
          <p:nvSpPr>
            <p:cNvPr id="352" name="CustomShape 3"/>
            <p:cNvSpPr/>
            <p:nvPr/>
          </p:nvSpPr>
          <p:spPr>
            <a:xfrm>
              <a:off x="714240" y="1000080"/>
              <a:ext cx="10768680" cy="5488200"/>
            </a:xfrm>
            <a:prstGeom prst="rect">
              <a:avLst/>
            </a:prstGeom>
            <a:solidFill>
              <a:srgbClr val="F1EBE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  <p:sp>
          <p:nvSpPr>
            <p:cNvPr id="353" name="CustomShape 4"/>
            <p:cNvSpPr/>
            <p:nvPr/>
          </p:nvSpPr>
          <p:spPr>
            <a:xfrm>
              <a:off x="4365000" y="1000800"/>
              <a:ext cx="6714360" cy="2614680"/>
            </a:xfrm>
            <a:prstGeom prst="rightArrow">
              <a:avLst>
                <a:gd name="adj1" fmla="val 75000"/>
                <a:gd name="adj2" fmla="val 50000"/>
              </a:avLst>
            </a:prstGeom>
            <a:gradFill rotWithShape="0">
              <a:gsLst>
                <a:gs pos="0">
                  <a:srgbClr val="E3FBC2"/>
                </a:gs>
                <a:gs pos="100000">
                  <a:srgbClr val="F4FFE6"/>
                </a:gs>
              </a:gsLst>
              <a:lin ang="16200000"/>
            </a:gradFill>
            <a:ln w="9360">
              <a:solidFill>
                <a:srgbClr val="98B855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640" tIns="17640" rIns="17640" bIns="17640">
              <a:noAutofit/>
            </a:bodyPr>
            <a:lstStyle/>
            <a:p>
              <a:pPr marL="285840" lvl="1" indent="-285480">
                <a:lnSpc>
                  <a:spcPct val="90000"/>
                </a:lnSpc>
                <a:spcAft>
                  <a:spcPts val="42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hr-HR" sz="2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Opći uspjeh 5.-8.r. na dvije decim. </a:t>
              </a:r>
              <a:endParaRPr lang="hr-HR" sz="2800" b="0" strike="noStrike" spc="-1">
                <a:latin typeface="Arial"/>
              </a:endParaRPr>
            </a:p>
            <a:p>
              <a:pPr marL="285840" lvl="1" indent="-285480">
                <a:lnSpc>
                  <a:spcPct val="90000"/>
                </a:lnSpc>
                <a:spcAft>
                  <a:spcPts val="42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hr-HR" sz="2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zaključne ocjene u 7. i 8.r.                         iz </a:t>
              </a:r>
              <a:r>
                <a:rPr lang="pl-PL" sz="2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Hj, M i Ej</a:t>
              </a:r>
              <a:endParaRPr lang="hr-HR" sz="2800" b="0" strike="noStrike" spc="-1">
                <a:latin typeface="Arial"/>
              </a:endParaRPr>
            </a:p>
            <a:p>
              <a:pPr marL="285840" lvl="1" indent="-285480">
                <a:lnSpc>
                  <a:spcPct val="90000"/>
                </a:lnSpc>
                <a:spcAft>
                  <a:spcPts val="42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pl-PL" sz="2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max. 50 bod.</a:t>
              </a:r>
              <a:endParaRPr lang="hr-HR" sz="2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hr-HR" sz="2800" b="0" strike="noStrike" spc="-1">
                <a:latin typeface="Arial"/>
              </a:endParaRPr>
            </a:p>
          </p:txBody>
        </p:sp>
        <p:sp>
          <p:nvSpPr>
            <p:cNvPr id="354" name="CustomShape 5"/>
            <p:cNvSpPr/>
            <p:nvPr/>
          </p:nvSpPr>
          <p:spPr>
            <a:xfrm>
              <a:off x="1122120" y="1000800"/>
              <a:ext cx="3242520" cy="2614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779637"/>
                </a:gs>
                <a:gs pos="100000">
                  <a:srgbClr val="9BC348"/>
                </a:gs>
              </a:gsLst>
              <a:lin ang="16200000"/>
            </a:gradFill>
            <a:ln w="0"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76480" tIns="201960" rIns="148680" bIns="2016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366"/>
                </a:spcAft>
                <a:tabLst>
                  <a:tab pos="0" algn="l"/>
                </a:tabLst>
              </a:pPr>
              <a:r>
                <a:rPr lang="pl-PL" sz="39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Strukovne škole od                          3 god.</a:t>
              </a:r>
              <a:endParaRPr lang="hr-HR" sz="3900" b="0" strike="noStrike" spc="-1">
                <a:latin typeface="Arial"/>
              </a:endParaRPr>
            </a:p>
          </p:txBody>
        </p:sp>
        <p:sp>
          <p:nvSpPr>
            <p:cNvPr id="355" name="CustomShape 6"/>
            <p:cNvSpPr/>
            <p:nvPr/>
          </p:nvSpPr>
          <p:spPr>
            <a:xfrm>
              <a:off x="4592520" y="3877200"/>
              <a:ext cx="6463800" cy="2614680"/>
            </a:xfrm>
            <a:prstGeom prst="rightArrow">
              <a:avLst>
                <a:gd name="adj1" fmla="val 75000"/>
                <a:gd name="adj2" fmla="val 50000"/>
              </a:avLst>
            </a:prstGeom>
            <a:gradFill rotWithShape="0">
              <a:gsLst>
                <a:gs pos="0">
                  <a:srgbClr val="D9CAEE"/>
                </a:gs>
                <a:gs pos="100000">
                  <a:srgbClr val="F1EAF8"/>
                </a:gs>
              </a:gsLst>
              <a:lin ang="16200000"/>
            </a:gradFill>
            <a:ln w="9360">
              <a:solidFill>
                <a:srgbClr val="7D5FA0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640" tIns="17640" rIns="17640" bIns="17640">
              <a:noAutofit/>
            </a:bodyPr>
            <a:lstStyle/>
            <a:p>
              <a:pPr marL="285840" lvl="1" indent="-285480">
                <a:lnSpc>
                  <a:spcPct val="90000"/>
                </a:lnSpc>
                <a:spcAft>
                  <a:spcPts val="42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hr-HR" sz="2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Opći uspjeh 5.-8.r. na dvije decim. </a:t>
              </a:r>
              <a:endParaRPr lang="hr-HR" sz="2800" b="0" strike="noStrike" spc="-1">
                <a:latin typeface="Arial"/>
              </a:endParaRPr>
            </a:p>
            <a:p>
              <a:pPr marL="285840" lvl="1" indent="-285480">
                <a:lnSpc>
                  <a:spcPct val="90000"/>
                </a:lnSpc>
                <a:spcAft>
                  <a:spcPts val="42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hr-HR" sz="2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zaključne ocjene u 7. i 8.r.                                    </a:t>
              </a:r>
              <a:r>
                <a:rPr lang="pl-PL" sz="2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Hj, M i Ej + 3 nast.pred.</a:t>
              </a:r>
              <a:endParaRPr lang="hr-HR" sz="2800" b="0" strike="noStrike" spc="-1">
                <a:latin typeface="Arial"/>
              </a:endParaRPr>
            </a:p>
            <a:p>
              <a:pPr marL="285840" lvl="1" indent="-285480">
                <a:lnSpc>
                  <a:spcPct val="90000"/>
                </a:lnSpc>
                <a:spcAft>
                  <a:spcPts val="42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hr-HR" sz="2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Max. 80 bod.</a:t>
              </a:r>
              <a:endParaRPr lang="hr-HR" sz="2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endParaRPr lang="hr-HR" sz="2800" b="0" strike="noStrike" spc="-1">
                <a:latin typeface="Arial"/>
              </a:endParaRPr>
            </a:p>
          </p:txBody>
        </p:sp>
        <p:sp>
          <p:nvSpPr>
            <p:cNvPr id="356" name="CustomShape 7"/>
            <p:cNvSpPr/>
            <p:nvPr/>
          </p:nvSpPr>
          <p:spPr>
            <a:xfrm>
              <a:off x="1145520" y="3877200"/>
              <a:ext cx="3446640" cy="2614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437F"/>
                </a:gs>
                <a:gs pos="100000">
                  <a:srgbClr val="7B57A5"/>
                </a:gs>
              </a:gsLst>
              <a:lin ang="16200000"/>
            </a:gradFill>
            <a:ln w="0"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76480" tIns="201960" rIns="148680" bIns="2016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366"/>
                </a:spcAft>
                <a:tabLst>
                  <a:tab pos="0" algn="l"/>
                </a:tabLst>
              </a:pPr>
              <a:r>
                <a:rPr lang="hr-HR" sz="39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Gimnazije i strukovne škole od    4/5 god.</a:t>
              </a:r>
              <a:endParaRPr lang="hr-HR" sz="39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950040" y="1686600"/>
            <a:ext cx="10177920" cy="4382280"/>
          </a:xfrm>
          <a:prstGeom prst="rect">
            <a:avLst/>
          </a:prstGeom>
          <a:noFill/>
          <a:ln w="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241"/>
              </a:spcAft>
              <a:tabLst>
                <a:tab pos="0" algn="l"/>
              </a:tabLst>
            </a:pPr>
            <a:r>
              <a:rPr lang="hr-HR" sz="3200" b="1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Srednje škole </a:t>
            </a:r>
            <a:r>
              <a:rPr lang="hr-HR" sz="3200" b="1" u="sng" strike="noStrike" spc="-1" dirty="0">
                <a:solidFill>
                  <a:srgbClr val="231F20"/>
                </a:solidFill>
                <a:uFillTx/>
                <a:latin typeface="Times New Roman"/>
                <a:ea typeface="Times New Roman"/>
              </a:rPr>
              <a:t>mogu</a:t>
            </a:r>
            <a:r>
              <a:rPr lang="hr-HR" sz="3200" b="1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provoditi provjere posebnih znanja </a:t>
            </a:r>
            <a:r>
              <a:rPr lang="hr-HR" sz="3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iz nastavnih predmeta:</a:t>
            </a:r>
            <a:endParaRPr lang="hr-HR" sz="3200" b="0" strike="noStrike" spc="-1" dirty="0">
              <a:latin typeface="Arial"/>
            </a:endParaRPr>
          </a:p>
          <a:p>
            <a:pPr marL="457200" indent="-452520">
              <a:lnSpc>
                <a:spcPct val="107000"/>
              </a:lnSpc>
              <a:spcAft>
                <a:spcPts val="241"/>
              </a:spcAft>
              <a:buClr>
                <a:srgbClr val="FF0000"/>
              </a:buClr>
              <a:buFont typeface="StarSymbol"/>
              <a:buChar char="-"/>
              <a:tabLst>
                <a:tab pos="0" algn="l"/>
              </a:tabLst>
            </a:pPr>
            <a:r>
              <a:rPr lang="hr-HR" sz="3200" b="0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Hrvatskoga jezika, Matematike, prvoga stranog jezika</a:t>
            </a:r>
            <a:r>
              <a:rPr lang="hr-HR" sz="3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endParaRPr lang="hr-HR" sz="3200" b="0" strike="noStrike" spc="-1" dirty="0">
              <a:latin typeface="Arial"/>
            </a:endParaRPr>
          </a:p>
          <a:p>
            <a:pPr marL="457200" indent="-452520">
              <a:lnSpc>
                <a:spcPct val="107000"/>
              </a:lnSpc>
              <a:spcAft>
                <a:spcPts val="241"/>
              </a:spcAft>
              <a:buClr>
                <a:srgbClr val="FF0000"/>
              </a:buClr>
              <a:buFont typeface="StarSymbol"/>
              <a:buChar char="-"/>
              <a:tabLst>
                <a:tab pos="0" algn="l"/>
              </a:tabLst>
            </a:pPr>
            <a:r>
              <a:rPr lang="hr-HR" sz="3200" b="0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nastavnih</a:t>
            </a:r>
            <a:r>
              <a:rPr lang="hr-HR" sz="3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hr-HR" sz="3200" b="0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predmeta važnih za nastavak obrazovanja (3 predmeta)</a:t>
            </a:r>
            <a:endParaRPr lang="hr-HR" sz="3200" b="0" strike="noStrike" spc="-1" dirty="0">
              <a:latin typeface="Arial"/>
            </a:endParaRPr>
          </a:p>
          <a:p>
            <a:pPr marL="457200" indent="-452520">
              <a:lnSpc>
                <a:spcPct val="107000"/>
              </a:lnSpc>
              <a:spcAft>
                <a:spcPts val="241"/>
              </a:spcAft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Na temelju provjera znanja kandidat može ostvariti najviše 10 bodova.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241"/>
              </a:spcAft>
              <a:tabLst>
                <a:tab pos="0" algn="l"/>
              </a:tabLst>
            </a:pPr>
            <a:endParaRPr lang="hr-HR" sz="3200" b="0" strike="noStrike" spc="-1" dirty="0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609480" y="274680"/>
            <a:ext cx="10968120" cy="113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FF0000"/>
                </a:solidFill>
                <a:latin typeface="Calibri"/>
                <a:ea typeface="DejaVu Sans"/>
              </a:rPr>
              <a:t>NOVO </a:t>
            </a: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– PRIJEMNI ISPIT</a:t>
            </a:r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1733400" y="225360"/>
            <a:ext cx="8224920" cy="98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Dodatni elementi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532800" y="1209240"/>
            <a:ext cx="11222640" cy="136944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hr-HR" sz="2800" b="1" strike="noStrike" spc="-1">
                <a:solidFill>
                  <a:srgbClr val="FF0000"/>
                </a:solidFill>
                <a:latin typeface="Calibri"/>
                <a:ea typeface="Calibri"/>
              </a:rPr>
              <a:t>. Provjera (ispitivanje) posebnih vještina i sposobnosti </a:t>
            </a: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vrši se kod upisa kandidata u: </a:t>
            </a:r>
            <a:r>
              <a:rPr lang="hr-HR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programe likovne umjetnosti i dizajna, </a:t>
            </a: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programe </a:t>
            </a:r>
            <a:r>
              <a:rPr lang="hr-HR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glazbene / plesne umjetnosti </a:t>
            </a:r>
            <a:endParaRPr lang="hr-HR" sz="28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724320" y="2774160"/>
            <a:ext cx="10518840" cy="179604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</a:t>
            </a:r>
            <a:r>
              <a:rPr lang="hr-HR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Postignuti rezultati na natjecanjima iz znanja</a:t>
            </a:r>
            <a:endParaRPr lang="hr-H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hr-H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državna natjecanja </a:t>
            </a: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iz znanja iz Kataloga natjecanja i smotri učenika:</a:t>
            </a:r>
            <a:endParaRPr lang="hr-HR" sz="2800" b="0" strike="noStrike" spc="-1">
              <a:latin typeface="Arial"/>
            </a:endParaRPr>
          </a:p>
          <a:p>
            <a:pPr marL="285840" indent="-281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1.,2.,3. mjesto </a:t>
            </a:r>
            <a:r>
              <a:rPr lang="pl-P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kao pojedinac u 5.,6.,7. i 8.razredu – </a:t>
            </a:r>
            <a:r>
              <a:rPr lang="hr-H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izravan upis</a:t>
            </a:r>
            <a:endParaRPr lang="hr-H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•   </a:t>
            </a:r>
            <a:r>
              <a:rPr lang="hr-H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sudjelovanje </a:t>
            </a: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hr-HR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1 bod</a:t>
            </a:r>
            <a:endParaRPr lang="hr-HR" sz="2800" b="0" strike="noStrike" spc="-1"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423720" y="4769640"/>
            <a:ext cx="11339640" cy="191844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3. Postignuti rezultati na sportskim natjecanjima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Pravo na dodatne bodove kandidati ostvaruju na temelju </a:t>
            </a:r>
            <a:r>
              <a:rPr lang="hr-H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službene evidencije o rezultatima održanih </a:t>
            </a:r>
            <a:r>
              <a:rPr lang="hr-HR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natjecanja </a:t>
            </a:r>
            <a:r>
              <a:rPr lang="hr-HR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školskih sportskih društava </a:t>
            </a:r>
            <a:r>
              <a:rPr lang="hr-H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koju vodi Hrvatski školski športski savez (HŠŠS).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Boduju se samo </a:t>
            </a:r>
            <a:r>
              <a:rPr lang="hr-H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prva tri osvojena mjesta u ekipnim sportovima</a:t>
            </a:r>
            <a:endParaRPr lang="hr-H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609480" y="254160"/>
            <a:ext cx="10968120" cy="113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POSEBNI ELEMENTI – </a:t>
            </a:r>
            <a:r>
              <a:rPr lang="hr-HR" sz="4400" b="0" strike="noStrike" spc="-1">
                <a:solidFill>
                  <a:srgbClr val="FF0000"/>
                </a:solidFill>
                <a:latin typeface="Calibri"/>
                <a:ea typeface="DejaVu Sans"/>
              </a:rPr>
              <a:t>više se ne dobiva 1 bod</a:t>
            </a:r>
            <a:endParaRPr lang="hr-HR" sz="4400" b="0" strike="noStrike" spc="-1">
              <a:latin typeface="Arial"/>
            </a:endParaRPr>
          </a:p>
        </p:txBody>
      </p:sp>
      <p:graphicFrame>
        <p:nvGraphicFramePr>
          <p:cNvPr id="364" name="Table 2"/>
          <p:cNvGraphicFramePr/>
          <p:nvPr/>
        </p:nvGraphicFramePr>
        <p:xfrm>
          <a:off x="813960" y="1266840"/>
          <a:ext cx="10564200" cy="4461840"/>
        </p:xfrm>
        <a:graphic>
          <a:graphicData uri="http://schemas.openxmlformats.org/drawingml/2006/table">
            <a:tbl>
              <a:tblPr/>
              <a:tblGrid>
                <a:gridCol w="20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TEŠKOĆE U UČENJU</a:t>
                      </a:r>
                      <a:endParaRPr lang="hr-HR" sz="2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9BBB59"/>
                          </a:solidFill>
                          <a:latin typeface="Calibri"/>
                        </a:rPr>
                        <a:t> UPIS po posebnoj ljestvici </a:t>
                      </a:r>
                      <a:endParaRPr lang="hr-HR" sz="2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9BBB59"/>
                          </a:solidFill>
                          <a:latin typeface="Calibri"/>
                        </a:rPr>
                        <a:t> (</a:t>
                      </a:r>
                      <a:r>
                        <a:rPr lang="hr-HR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broj bodova) </a:t>
                      </a:r>
                      <a:endParaRPr lang="hr-HR" sz="2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9BBB59"/>
                          </a:solidFill>
                          <a:latin typeface="Calibri"/>
                        </a:rPr>
                        <a:t>-RJEŠENJE  UREDA O PROGRAMU</a:t>
                      </a:r>
                      <a:endParaRPr lang="hr-HR" sz="2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9BBB59"/>
                          </a:solidFill>
                          <a:latin typeface="Calibri"/>
                        </a:rPr>
                        <a:t>  ŠKOLOVANJA</a:t>
                      </a:r>
                      <a:endParaRPr lang="hr-HR" sz="2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9BBB59"/>
                          </a:solidFill>
                          <a:latin typeface="Calibri"/>
                        </a:rPr>
                        <a:t>-MIŠLJENJE  ŠKOLSKOG LIJEČNIKA</a:t>
                      </a:r>
                      <a:endParaRPr lang="hr-HR" sz="2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9BBB59"/>
                          </a:solidFill>
                          <a:latin typeface="Calibri"/>
                        </a:rPr>
                        <a:t>-MIŠLJENJE SLUŽBE  PU-HZZ</a:t>
                      </a:r>
                      <a:endParaRPr lang="hr-HR" sz="2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ZDRAVSTV. TEŠKOĆE</a:t>
                      </a:r>
                      <a:endParaRPr lang="hr-HR" sz="2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-MIŠLJENJE  ŠKOLSKOG LIJEČNIKA</a:t>
                      </a:r>
                      <a:endParaRPr lang="hr-HR" sz="2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-MIŠLJENJE SLUŽBE  PU-HZZ</a:t>
                      </a:r>
                      <a:endParaRPr lang="hr-HR" sz="2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OTEŽANI UVJETI</a:t>
                      </a:r>
                      <a:endParaRPr lang="hr-HR" sz="2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DOKUMENTI  za dokaz  o otežanim uvjetima uzrokovanim ekonomskim, socijalnim te odgojnim čimbenicima</a:t>
                      </a:r>
                      <a:endParaRPr lang="hr-HR" sz="2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5" name="CustomShape 3"/>
          <p:cNvSpPr/>
          <p:nvPr/>
        </p:nvSpPr>
        <p:spPr>
          <a:xfrm>
            <a:off x="1009080" y="5660280"/>
            <a:ext cx="10364400" cy="10129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hr-HR" sz="2800" b="0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Sve dokumente za ostvarivanje prava na posebne elemente predati                         razredniku.</a:t>
            </a:r>
            <a:endParaRPr lang="hr-H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1781</Words>
  <Application>Microsoft Office PowerPoint</Application>
  <PresentationFormat>Široki zaslon</PresentationFormat>
  <Paragraphs>202</Paragraphs>
  <Slides>25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6</vt:i4>
      </vt:variant>
      <vt:variant>
        <vt:lpstr>Naslovi slajdova</vt:lpstr>
      </vt:variant>
      <vt:variant>
        <vt:i4>25</vt:i4>
      </vt:variant>
    </vt:vector>
  </HeadingPairs>
  <TitlesOfParts>
    <vt:vector size="40" baseType="lpstr">
      <vt:lpstr>Arial</vt:lpstr>
      <vt:lpstr>Avenir Next LT Pro</vt:lpstr>
      <vt:lpstr>Calibri</vt:lpstr>
      <vt:lpstr>Goudy Old Style</vt:lpstr>
      <vt:lpstr>Minion Pro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KAMO NAKON OSNOVNE ŠKOLE</dc:title>
  <dc:creator>Korisnik</dc:creator>
  <cp:lastModifiedBy>Ivan Hrabrov</cp:lastModifiedBy>
  <cp:revision>71</cp:revision>
  <dcterms:created xsi:type="dcterms:W3CDTF">2021-05-19T07:57:38Z</dcterms:created>
  <dcterms:modified xsi:type="dcterms:W3CDTF">2026-06-01T08:53:49Z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