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D8E14-7C34-4084-98FA-2A9B971AA9C5}" type="doc">
      <dgm:prSet loTypeId="urn:microsoft.com/office/officeart/2005/8/layout/cycle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536DB4-E752-4F27-98D2-2DA1847AD8B4}">
      <dgm:prSet phldrT="[Text]" custT="1"/>
      <dgm:spPr/>
      <dgm:t>
        <a:bodyPr/>
        <a:lstStyle/>
        <a:p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Razumjevanje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problema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Condensed" panose="020B0502040204020203" pitchFamily="34" charset="0"/>
          </a:endParaRPr>
        </a:p>
      </dgm:t>
    </dgm:pt>
    <dgm:pt modelId="{63749235-7C28-4FBF-A228-0576AB9E92C5}" type="parTrans" cxnId="{3F6D4D74-D685-4CBA-9F8C-F5ECBF8D5B7F}">
      <dgm:prSet/>
      <dgm:spPr/>
      <dgm:t>
        <a:bodyPr/>
        <a:lstStyle/>
        <a:p>
          <a:endParaRPr lang="en-US"/>
        </a:p>
      </dgm:t>
    </dgm:pt>
    <dgm:pt modelId="{CD6EB57E-9215-491C-BD46-D0A99245FDF0}" type="sibTrans" cxnId="{3F6D4D74-D685-4CBA-9F8C-F5ECBF8D5B7F}">
      <dgm:prSet/>
      <dgm:spPr/>
      <dgm:t>
        <a:bodyPr/>
        <a:lstStyle/>
        <a:p>
          <a:endParaRPr lang="en-US"/>
        </a:p>
      </dgm:t>
    </dgm:pt>
    <dgm:pt modelId="{9F6AB98F-2D7D-4077-86A2-30EEEA907AD8}">
      <dgm:prSet phldrT="[Text]" custT="1"/>
      <dgm:spPr/>
      <dgm:t>
        <a:bodyPr/>
        <a:lstStyle/>
        <a:p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Sastavljanje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plana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rješavanja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Condensed" panose="020B0502040204020203" pitchFamily="34" charset="0"/>
          </a:endParaRPr>
        </a:p>
      </dgm:t>
    </dgm:pt>
    <dgm:pt modelId="{9459AE14-A2DD-44CE-8448-DDD84420243B}" type="parTrans" cxnId="{A9A40C2E-5CC4-4356-9CF1-A58A76C35D88}">
      <dgm:prSet/>
      <dgm:spPr/>
      <dgm:t>
        <a:bodyPr/>
        <a:lstStyle/>
        <a:p>
          <a:endParaRPr lang="en-US"/>
        </a:p>
      </dgm:t>
    </dgm:pt>
    <dgm:pt modelId="{39B6FCEB-8760-440A-94A8-90A7144AC880}" type="sibTrans" cxnId="{A9A40C2E-5CC4-4356-9CF1-A58A76C35D88}">
      <dgm:prSet/>
      <dgm:spPr/>
      <dgm:t>
        <a:bodyPr/>
        <a:lstStyle/>
        <a:p>
          <a:endParaRPr lang="en-US"/>
        </a:p>
      </dgm:t>
    </dgm:pt>
    <dgm:pt modelId="{C84A769A-C26B-4DF4-9B8B-45247C54A9FD}">
      <dgm:prSet phldrT="[Text]" custT="1"/>
      <dgm:spPr/>
      <dgm:t>
        <a:bodyPr/>
        <a:lstStyle/>
        <a:p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Provođenje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plana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Condensed" panose="020B0502040204020203" pitchFamily="34" charset="0"/>
          </a:endParaRPr>
        </a:p>
      </dgm:t>
    </dgm:pt>
    <dgm:pt modelId="{E3982AF6-85D5-42C5-99D9-C7C2711CB780}" type="parTrans" cxnId="{E28F9BA5-69F9-4861-8EEF-48903D836D90}">
      <dgm:prSet/>
      <dgm:spPr/>
      <dgm:t>
        <a:bodyPr/>
        <a:lstStyle/>
        <a:p>
          <a:endParaRPr lang="en-US"/>
        </a:p>
      </dgm:t>
    </dgm:pt>
    <dgm:pt modelId="{92F50C44-5F1B-4941-BAF4-2CCA4B5849AA}" type="sibTrans" cxnId="{E28F9BA5-69F9-4861-8EEF-48903D836D90}">
      <dgm:prSet/>
      <dgm:spPr/>
      <dgm:t>
        <a:bodyPr/>
        <a:lstStyle/>
        <a:p>
          <a:endParaRPr lang="en-US"/>
        </a:p>
      </dgm:t>
    </dgm:pt>
    <dgm:pt modelId="{4BF18E3E-23F0-4135-AB12-162AE9F903C1}">
      <dgm:prSet phldrT="[Text]" custT="1"/>
      <dgm:spPr/>
      <dgm:t>
        <a:bodyPr/>
        <a:lstStyle/>
        <a:p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Osvrt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na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rješenje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i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metodu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rješavanja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Condensed" panose="020B0502040204020203" pitchFamily="34" charset="0"/>
          </a:endParaRPr>
        </a:p>
      </dgm:t>
    </dgm:pt>
    <dgm:pt modelId="{4DFCA612-832B-4190-A2E8-122E246A1541}" type="parTrans" cxnId="{23C2E85F-E829-45D1-8FFA-8BFDEF285B25}">
      <dgm:prSet/>
      <dgm:spPr/>
      <dgm:t>
        <a:bodyPr/>
        <a:lstStyle/>
        <a:p>
          <a:endParaRPr lang="en-US"/>
        </a:p>
      </dgm:t>
    </dgm:pt>
    <dgm:pt modelId="{3C2CFBC5-4B42-4C52-9BAE-DB769B2307E6}" type="sibTrans" cxnId="{23C2E85F-E829-45D1-8FFA-8BFDEF285B25}">
      <dgm:prSet/>
      <dgm:spPr/>
      <dgm:t>
        <a:bodyPr/>
        <a:lstStyle/>
        <a:p>
          <a:endParaRPr lang="en-US"/>
        </a:p>
      </dgm:t>
    </dgm:pt>
    <dgm:pt modelId="{9CDD83B4-920B-45A0-BA2F-4C43CDA655BC}" type="pres">
      <dgm:prSet presAssocID="{D44D8E14-7C34-4084-98FA-2A9B971AA9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9DAB4-9B1B-4852-AE1F-515F5C1BBE02}" type="pres">
      <dgm:prSet presAssocID="{50536DB4-E752-4F27-98D2-2DA1847AD8B4}" presName="node" presStyleLbl="node1" presStyleIdx="0" presStyleCnt="4" custScaleX="134186" custScaleY="114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CD895-E7ED-420F-9A27-F8677648B620}" type="pres">
      <dgm:prSet presAssocID="{50536DB4-E752-4F27-98D2-2DA1847AD8B4}" presName="spNode" presStyleCnt="0"/>
      <dgm:spPr/>
    </dgm:pt>
    <dgm:pt modelId="{B17FD320-47E9-4B80-AE42-3B019190844B}" type="pres">
      <dgm:prSet presAssocID="{CD6EB57E-9215-491C-BD46-D0A99245FDF0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1694BC5-9A88-4FFA-BAEA-DA8B7F7807C3}" type="pres">
      <dgm:prSet presAssocID="{9F6AB98F-2D7D-4077-86A2-30EEEA907AD8}" presName="node" presStyleLbl="node1" presStyleIdx="1" presStyleCnt="4" custScaleX="161240" custScaleY="150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EEA29-1279-4C0C-B824-30E122F6A25A}" type="pres">
      <dgm:prSet presAssocID="{9F6AB98F-2D7D-4077-86A2-30EEEA907AD8}" presName="spNode" presStyleCnt="0"/>
      <dgm:spPr/>
    </dgm:pt>
    <dgm:pt modelId="{3560AA90-9B4E-4A4E-8EFD-D04D2347C44E}" type="pres">
      <dgm:prSet presAssocID="{39B6FCEB-8760-440A-94A8-90A7144AC88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DB3FF36-142D-495C-80A6-72A0A2A202A9}" type="pres">
      <dgm:prSet presAssocID="{C84A769A-C26B-4DF4-9B8B-45247C54A9FD}" presName="node" presStyleLbl="node1" presStyleIdx="2" presStyleCnt="4" custScaleX="141338" custScaleY="122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E6802-DE9C-4965-8657-E3D8A1664EA7}" type="pres">
      <dgm:prSet presAssocID="{C84A769A-C26B-4DF4-9B8B-45247C54A9FD}" presName="spNode" presStyleCnt="0"/>
      <dgm:spPr/>
    </dgm:pt>
    <dgm:pt modelId="{EC31A5B8-E80F-41CD-AA0D-BCC5C2A1CB2E}" type="pres">
      <dgm:prSet presAssocID="{92F50C44-5F1B-4941-BAF4-2CCA4B5849A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BADC694B-D146-4AF4-8D0A-B7C0D65AFD89}" type="pres">
      <dgm:prSet presAssocID="{4BF18E3E-23F0-4135-AB12-162AE9F903C1}" presName="node" presStyleLbl="node1" presStyleIdx="3" presStyleCnt="4" custScaleX="150302" custScaleY="150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CED70-FE4D-4AB0-A7AF-B0D953172914}" type="pres">
      <dgm:prSet presAssocID="{4BF18E3E-23F0-4135-AB12-162AE9F903C1}" presName="spNode" presStyleCnt="0"/>
      <dgm:spPr/>
    </dgm:pt>
    <dgm:pt modelId="{3B86ACDB-A75C-4762-8C57-EBCD2FF6FEC3}" type="pres">
      <dgm:prSet presAssocID="{3C2CFBC5-4B42-4C52-9BAE-DB769B2307E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F30904F-4A2C-4276-9264-92D503FAEACF}" type="presOf" srcId="{3C2CFBC5-4B42-4C52-9BAE-DB769B2307E6}" destId="{3B86ACDB-A75C-4762-8C57-EBCD2FF6FEC3}" srcOrd="0" destOrd="0" presId="urn:microsoft.com/office/officeart/2005/8/layout/cycle5"/>
    <dgm:cxn modelId="{7E785894-0B0F-4478-8D0D-309E5492C4CA}" type="presOf" srcId="{CD6EB57E-9215-491C-BD46-D0A99245FDF0}" destId="{B17FD320-47E9-4B80-AE42-3B019190844B}" srcOrd="0" destOrd="0" presId="urn:microsoft.com/office/officeart/2005/8/layout/cycle5"/>
    <dgm:cxn modelId="{42A2B270-4EF3-41A7-85B5-A2FB0B7CE45B}" type="presOf" srcId="{50536DB4-E752-4F27-98D2-2DA1847AD8B4}" destId="{96B9DAB4-9B1B-4852-AE1F-515F5C1BBE02}" srcOrd="0" destOrd="0" presId="urn:microsoft.com/office/officeart/2005/8/layout/cycle5"/>
    <dgm:cxn modelId="{A9A40C2E-5CC4-4356-9CF1-A58A76C35D88}" srcId="{D44D8E14-7C34-4084-98FA-2A9B971AA9C5}" destId="{9F6AB98F-2D7D-4077-86A2-30EEEA907AD8}" srcOrd="1" destOrd="0" parTransId="{9459AE14-A2DD-44CE-8448-DDD84420243B}" sibTransId="{39B6FCEB-8760-440A-94A8-90A7144AC880}"/>
    <dgm:cxn modelId="{33E79DA4-0BEE-4F50-9A6F-61665D0D8F25}" type="presOf" srcId="{9F6AB98F-2D7D-4077-86A2-30EEEA907AD8}" destId="{21694BC5-9A88-4FFA-BAEA-DA8B7F7807C3}" srcOrd="0" destOrd="0" presId="urn:microsoft.com/office/officeart/2005/8/layout/cycle5"/>
    <dgm:cxn modelId="{3F6D4D74-D685-4CBA-9F8C-F5ECBF8D5B7F}" srcId="{D44D8E14-7C34-4084-98FA-2A9B971AA9C5}" destId="{50536DB4-E752-4F27-98D2-2DA1847AD8B4}" srcOrd="0" destOrd="0" parTransId="{63749235-7C28-4FBF-A228-0576AB9E92C5}" sibTransId="{CD6EB57E-9215-491C-BD46-D0A99245FDF0}"/>
    <dgm:cxn modelId="{FB916BCB-4B4A-4591-8B8D-1C808844DD66}" type="presOf" srcId="{C84A769A-C26B-4DF4-9B8B-45247C54A9FD}" destId="{9DB3FF36-142D-495C-80A6-72A0A2A202A9}" srcOrd="0" destOrd="0" presId="urn:microsoft.com/office/officeart/2005/8/layout/cycle5"/>
    <dgm:cxn modelId="{5FEF4D1B-01D5-4E03-BBA4-F68726CCBB1B}" type="presOf" srcId="{92F50C44-5F1B-4941-BAF4-2CCA4B5849AA}" destId="{EC31A5B8-E80F-41CD-AA0D-BCC5C2A1CB2E}" srcOrd="0" destOrd="0" presId="urn:microsoft.com/office/officeart/2005/8/layout/cycle5"/>
    <dgm:cxn modelId="{AC36095D-1C99-451B-B969-2E4E1350E0AE}" type="presOf" srcId="{39B6FCEB-8760-440A-94A8-90A7144AC880}" destId="{3560AA90-9B4E-4A4E-8EFD-D04D2347C44E}" srcOrd="0" destOrd="0" presId="urn:microsoft.com/office/officeart/2005/8/layout/cycle5"/>
    <dgm:cxn modelId="{E28F9BA5-69F9-4861-8EEF-48903D836D90}" srcId="{D44D8E14-7C34-4084-98FA-2A9B971AA9C5}" destId="{C84A769A-C26B-4DF4-9B8B-45247C54A9FD}" srcOrd="2" destOrd="0" parTransId="{E3982AF6-85D5-42C5-99D9-C7C2711CB780}" sibTransId="{92F50C44-5F1B-4941-BAF4-2CCA4B5849AA}"/>
    <dgm:cxn modelId="{25202A76-415D-4A70-A963-C904CA8D683C}" type="presOf" srcId="{D44D8E14-7C34-4084-98FA-2A9B971AA9C5}" destId="{9CDD83B4-920B-45A0-BA2F-4C43CDA655BC}" srcOrd="0" destOrd="0" presId="urn:microsoft.com/office/officeart/2005/8/layout/cycle5"/>
    <dgm:cxn modelId="{23C2E85F-E829-45D1-8FFA-8BFDEF285B25}" srcId="{D44D8E14-7C34-4084-98FA-2A9B971AA9C5}" destId="{4BF18E3E-23F0-4135-AB12-162AE9F903C1}" srcOrd="3" destOrd="0" parTransId="{4DFCA612-832B-4190-A2E8-122E246A1541}" sibTransId="{3C2CFBC5-4B42-4C52-9BAE-DB769B2307E6}"/>
    <dgm:cxn modelId="{55EAE13F-87CE-492D-937F-318D48241249}" type="presOf" srcId="{4BF18E3E-23F0-4135-AB12-162AE9F903C1}" destId="{BADC694B-D146-4AF4-8D0A-B7C0D65AFD89}" srcOrd="0" destOrd="0" presId="urn:microsoft.com/office/officeart/2005/8/layout/cycle5"/>
    <dgm:cxn modelId="{A73DF847-80FC-4BB5-8C05-E089A4A40016}" type="presParOf" srcId="{9CDD83B4-920B-45A0-BA2F-4C43CDA655BC}" destId="{96B9DAB4-9B1B-4852-AE1F-515F5C1BBE02}" srcOrd="0" destOrd="0" presId="urn:microsoft.com/office/officeart/2005/8/layout/cycle5"/>
    <dgm:cxn modelId="{D10FA4FD-EFAB-4ED6-B1C6-1DCA29A05E97}" type="presParOf" srcId="{9CDD83B4-920B-45A0-BA2F-4C43CDA655BC}" destId="{5D4CD895-E7ED-420F-9A27-F8677648B620}" srcOrd="1" destOrd="0" presId="urn:microsoft.com/office/officeart/2005/8/layout/cycle5"/>
    <dgm:cxn modelId="{87E8F62F-EDF0-403E-B09F-57C28C2BD97B}" type="presParOf" srcId="{9CDD83B4-920B-45A0-BA2F-4C43CDA655BC}" destId="{B17FD320-47E9-4B80-AE42-3B019190844B}" srcOrd="2" destOrd="0" presId="urn:microsoft.com/office/officeart/2005/8/layout/cycle5"/>
    <dgm:cxn modelId="{31FEDFE8-27C1-4D1A-AC53-582D5012C4B5}" type="presParOf" srcId="{9CDD83B4-920B-45A0-BA2F-4C43CDA655BC}" destId="{21694BC5-9A88-4FFA-BAEA-DA8B7F7807C3}" srcOrd="3" destOrd="0" presId="urn:microsoft.com/office/officeart/2005/8/layout/cycle5"/>
    <dgm:cxn modelId="{F02645B1-D9B0-44F8-BDE7-85E7AE41C517}" type="presParOf" srcId="{9CDD83B4-920B-45A0-BA2F-4C43CDA655BC}" destId="{7EDEEA29-1279-4C0C-B824-30E122F6A25A}" srcOrd="4" destOrd="0" presId="urn:microsoft.com/office/officeart/2005/8/layout/cycle5"/>
    <dgm:cxn modelId="{5548E988-A469-4E05-8A0F-BCB663EFDC18}" type="presParOf" srcId="{9CDD83B4-920B-45A0-BA2F-4C43CDA655BC}" destId="{3560AA90-9B4E-4A4E-8EFD-D04D2347C44E}" srcOrd="5" destOrd="0" presId="urn:microsoft.com/office/officeart/2005/8/layout/cycle5"/>
    <dgm:cxn modelId="{3E1EF031-E1CB-4AFA-A564-F1B266BB2727}" type="presParOf" srcId="{9CDD83B4-920B-45A0-BA2F-4C43CDA655BC}" destId="{9DB3FF36-142D-495C-80A6-72A0A2A202A9}" srcOrd="6" destOrd="0" presId="urn:microsoft.com/office/officeart/2005/8/layout/cycle5"/>
    <dgm:cxn modelId="{948ED6B7-0DA8-4E1D-9E91-5A0DD07EF6C9}" type="presParOf" srcId="{9CDD83B4-920B-45A0-BA2F-4C43CDA655BC}" destId="{E31E6802-DE9C-4965-8657-E3D8A1664EA7}" srcOrd="7" destOrd="0" presId="urn:microsoft.com/office/officeart/2005/8/layout/cycle5"/>
    <dgm:cxn modelId="{71A6F369-CCE6-4451-9FB2-C3517CE6D3BE}" type="presParOf" srcId="{9CDD83B4-920B-45A0-BA2F-4C43CDA655BC}" destId="{EC31A5B8-E80F-41CD-AA0D-BCC5C2A1CB2E}" srcOrd="8" destOrd="0" presId="urn:microsoft.com/office/officeart/2005/8/layout/cycle5"/>
    <dgm:cxn modelId="{7935AA9C-C0D6-4BF5-85AE-435DD0002F21}" type="presParOf" srcId="{9CDD83B4-920B-45A0-BA2F-4C43CDA655BC}" destId="{BADC694B-D146-4AF4-8D0A-B7C0D65AFD89}" srcOrd="9" destOrd="0" presId="urn:microsoft.com/office/officeart/2005/8/layout/cycle5"/>
    <dgm:cxn modelId="{9F8A18CD-B07D-462A-9AFC-1AB296982666}" type="presParOf" srcId="{9CDD83B4-920B-45A0-BA2F-4C43CDA655BC}" destId="{A2BCED70-FE4D-4AB0-A7AF-B0D953172914}" srcOrd="10" destOrd="0" presId="urn:microsoft.com/office/officeart/2005/8/layout/cycle5"/>
    <dgm:cxn modelId="{B8DB8FAC-84EA-46A2-9C86-1CC282EF2C04}" type="presParOf" srcId="{9CDD83B4-920B-45A0-BA2F-4C43CDA655BC}" destId="{3B86ACDB-A75C-4762-8C57-EBCD2FF6FEC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9DAB4-9B1B-4852-AE1F-515F5C1BBE02}">
      <dsp:nvSpPr>
        <dsp:cNvPr id="0" name=""/>
        <dsp:cNvSpPr/>
      </dsp:nvSpPr>
      <dsp:spPr>
        <a:xfrm>
          <a:off x="1049307" y="-50974"/>
          <a:ext cx="1144584" cy="6369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Razumjevanje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problema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Condensed" panose="020B0502040204020203" pitchFamily="34" charset="0"/>
          </a:endParaRPr>
        </a:p>
      </dsp:txBody>
      <dsp:txXfrm>
        <a:off x="1080400" y="-19881"/>
        <a:ext cx="1082398" cy="574759"/>
      </dsp:txXfrm>
    </dsp:sp>
    <dsp:sp modelId="{B17FD320-47E9-4B80-AE42-3B019190844B}">
      <dsp:nvSpPr>
        <dsp:cNvPr id="0" name=""/>
        <dsp:cNvSpPr/>
      </dsp:nvSpPr>
      <dsp:spPr>
        <a:xfrm>
          <a:off x="705740" y="267498"/>
          <a:ext cx="1831719" cy="1831719"/>
        </a:xfrm>
        <a:custGeom>
          <a:avLst/>
          <a:gdLst/>
          <a:ahLst/>
          <a:cxnLst/>
          <a:rect l="0" t="0" r="0" b="0"/>
          <a:pathLst>
            <a:path>
              <a:moveTo>
                <a:pt x="1545995" y="251233"/>
              </a:moveTo>
              <a:arcTo wR="915859" hR="915859" stAng="18808446" swAng="87502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94BC5-9A88-4FFA-BAEA-DA8B7F7807C3}">
      <dsp:nvSpPr>
        <dsp:cNvPr id="0" name=""/>
        <dsp:cNvSpPr/>
      </dsp:nvSpPr>
      <dsp:spPr>
        <a:xfrm>
          <a:off x="1849784" y="765566"/>
          <a:ext cx="1375350" cy="8355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Sastavljanje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plana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rješavanja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Condensed" panose="020B0502040204020203" pitchFamily="34" charset="0"/>
          </a:endParaRPr>
        </a:p>
      </dsp:txBody>
      <dsp:txXfrm>
        <a:off x="1890574" y="806356"/>
        <a:ext cx="1293770" cy="754004"/>
      </dsp:txXfrm>
    </dsp:sp>
    <dsp:sp modelId="{3560AA90-9B4E-4A4E-8EFD-D04D2347C44E}">
      <dsp:nvSpPr>
        <dsp:cNvPr id="0" name=""/>
        <dsp:cNvSpPr/>
      </dsp:nvSpPr>
      <dsp:spPr>
        <a:xfrm>
          <a:off x="705740" y="267498"/>
          <a:ext cx="1831719" cy="1831719"/>
        </a:xfrm>
        <a:custGeom>
          <a:avLst/>
          <a:gdLst/>
          <a:ahLst/>
          <a:cxnLst/>
          <a:rect l="0" t="0" r="0" b="0"/>
          <a:pathLst>
            <a:path>
              <a:moveTo>
                <a:pt x="1697139" y="1393773"/>
              </a:moveTo>
              <a:arcTo wR="915859" hR="915859" stAng="1887264" swAng="78426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3FF36-142D-495C-80A6-72A0A2A202A9}">
      <dsp:nvSpPr>
        <dsp:cNvPr id="0" name=""/>
        <dsp:cNvSpPr/>
      </dsp:nvSpPr>
      <dsp:spPr>
        <a:xfrm>
          <a:off x="1018805" y="1759535"/>
          <a:ext cx="1205589" cy="6793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Provođenje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plana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Condensed" panose="020B0502040204020203" pitchFamily="34" charset="0"/>
          </a:endParaRPr>
        </a:p>
      </dsp:txBody>
      <dsp:txXfrm>
        <a:off x="1051969" y="1792699"/>
        <a:ext cx="1139261" cy="613037"/>
      </dsp:txXfrm>
    </dsp:sp>
    <dsp:sp modelId="{EC31A5B8-E80F-41CD-AA0D-BCC5C2A1CB2E}">
      <dsp:nvSpPr>
        <dsp:cNvPr id="0" name=""/>
        <dsp:cNvSpPr/>
      </dsp:nvSpPr>
      <dsp:spPr>
        <a:xfrm>
          <a:off x="705740" y="267498"/>
          <a:ext cx="1831719" cy="1831719"/>
        </a:xfrm>
        <a:custGeom>
          <a:avLst/>
          <a:gdLst/>
          <a:ahLst/>
          <a:cxnLst/>
          <a:rect l="0" t="0" r="0" b="0"/>
          <a:pathLst>
            <a:path>
              <a:moveTo>
                <a:pt x="262907" y="1558084"/>
              </a:moveTo>
              <a:arcTo wR="915859" hR="915859" stAng="8128476" swAng="784260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C694B-D146-4AF4-8D0A-B7C0D65AFD89}">
      <dsp:nvSpPr>
        <dsp:cNvPr id="0" name=""/>
        <dsp:cNvSpPr/>
      </dsp:nvSpPr>
      <dsp:spPr>
        <a:xfrm>
          <a:off x="64714" y="765566"/>
          <a:ext cx="1282051" cy="8355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Osvrt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na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rješenje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i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metodu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rješavanja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Bold Condensed" panose="020B0502040204020203" pitchFamily="34" charset="0"/>
          </a:endParaRPr>
        </a:p>
      </dsp:txBody>
      <dsp:txXfrm>
        <a:off x="105504" y="806356"/>
        <a:ext cx="1200471" cy="754004"/>
      </dsp:txXfrm>
    </dsp:sp>
    <dsp:sp modelId="{3B86ACDB-A75C-4762-8C57-EBCD2FF6FEC3}">
      <dsp:nvSpPr>
        <dsp:cNvPr id="0" name=""/>
        <dsp:cNvSpPr/>
      </dsp:nvSpPr>
      <dsp:spPr>
        <a:xfrm>
          <a:off x="705740" y="267498"/>
          <a:ext cx="1831719" cy="1831719"/>
        </a:xfrm>
        <a:custGeom>
          <a:avLst/>
          <a:gdLst/>
          <a:ahLst/>
          <a:cxnLst/>
          <a:rect l="0" t="0" r="0" b="0"/>
          <a:pathLst>
            <a:path>
              <a:moveTo>
                <a:pt x="138676" y="431313"/>
              </a:moveTo>
              <a:arcTo wR="915859" hR="915859" stAng="12716525" swAng="87502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5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0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3743-186D-4E4D-A32D-13E8DF8D6C1B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B98A-F2BB-4F5C-BBAD-45227F28A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6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jpg"/><Relationship Id="rId7" Type="http://schemas.openxmlformats.org/officeDocument/2006/relationships/image" Target="../media/image1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larendon Blk BT" panose="02040905050505020204" pitchFamily="18" charset="0"/>
              </a:rPr>
              <a:t>Informatika</a:t>
            </a:r>
            <a:endParaRPr lang="en-US" dirty="0">
              <a:latin typeface="Clarendon Blk BT" panose="02040905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Clarendon Blk BT" panose="02040905050505020204" pitchFamily="18" charset="0"/>
              </a:rPr>
              <a:t>Rezredna</a:t>
            </a:r>
            <a:r>
              <a:rPr lang="en-US" dirty="0" smtClean="0">
                <a:latin typeface="Clarendon Blk BT" panose="02040905050505020204" pitchFamily="18" charset="0"/>
              </a:rPr>
              <a:t> </a:t>
            </a:r>
            <a:r>
              <a:rPr lang="en-US" dirty="0" err="1" smtClean="0">
                <a:latin typeface="Clarendon Blk BT" panose="02040905050505020204" pitchFamily="18" charset="0"/>
              </a:rPr>
              <a:t>nastava</a:t>
            </a:r>
            <a:endParaRPr lang="en-US" dirty="0"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19" y="567018"/>
            <a:ext cx="4590140" cy="9107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4. </a:t>
            </a:r>
            <a:r>
              <a:rPr lang="en-US" dirty="0" err="1" smtClean="0">
                <a:latin typeface="Bahnschrift SemiBold Condensed" panose="020B0502040204020203" pitchFamily="34" charset="0"/>
              </a:rPr>
              <a:t>Razred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br>
              <a:rPr lang="en-US" dirty="0" smtClean="0">
                <a:latin typeface="Bahnschrift SemiBold Condensed" panose="020B0502040204020203" pitchFamily="34" charset="0"/>
              </a:rPr>
            </a:br>
            <a:r>
              <a:rPr lang="en-US" sz="2800" dirty="0" smtClean="0">
                <a:latin typeface="Bahnschrift SemiBold Condensed" panose="020B0502040204020203" pitchFamily="34" charset="0"/>
              </a:rPr>
              <a:t>(108 </a:t>
            </a:r>
            <a:r>
              <a:rPr lang="en-US" sz="2800" dirty="0" err="1">
                <a:latin typeface="Bahnschrift SemiBold Condensed" panose="020B0502040204020203" pitchFamily="34" charset="0"/>
              </a:rPr>
              <a:t>str</a:t>
            </a:r>
            <a:r>
              <a:rPr lang="en-US" sz="2800" dirty="0">
                <a:latin typeface="Bahnschrift SemiBold Condensed" panose="020B0502040204020203" pitchFamily="34" charset="0"/>
              </a:rPr>
              <a:t>, 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278g, 62 </a:t>
            </a:r>
            <a:r>
              <a:rPr lang="en-US" sz="2800" dirty="0" err="1" smtClean="0">
                <a:latin typeface="Bahnschrift SemiBold Condensed" panose="020B0502040204020203" pitchFamily="34" charset="0"/>
              </a:rPr>
              <a:t>kn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)</a:t>
            </a:r>
            <a:endParaRPr lang="en-US" sz="2800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06" y="2606730"/>
            <a:ext cx="2755631" cy="29690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49735" y="734786"/>
            <a:ext cx="4678136" cy="5461363"/>
            <a:chOff x="6049735" y="734786"/>
            <a:chExt cx="4678136" cy="5461363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6049735" y="734786"/>
              <a:ext cx="4678136" cy="556217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Multimedija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386" y="1377659"/>
              <a:ext cx="4532833" cy="11513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735" y="2696684"/>
              <a:ext cx="4678136" cy="3499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02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625" y="2502038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Bahnschrift SemiBold Condensed" panose="020B0502040204020203" pitchFamily="34" charset="0"/>
              </a:rPr>
              <a:t>Hvala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r>
              <a:rPr lang="en-US" dirty="0" err="1" smtClean="0">
                <a:latin typeface="Bahnschrift SemiBold Condensed" panose="020B0502040204020203" pitchFamily="34" charset="0"/>
              </a:rPr>
              <a:t>na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r>
              <a:rPr lang="en-US" dirty="0" err="1" smtClean="0">
                <a:latin typeface="Bahnschrift SemiBold Condensed" panose="020B0502040204020203" pitchFamily="34" charset="0"/>
              </a:rPr>
              <a:t>pozornosti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riped Right Arrow 11"/>
          <p:cNvSpPr/>
          <p:nvPr/>
        </p:nvSpPr>
        <p:spPr>
          <a:xfrm>
            <a:off x="268357" y="0"/>
            <a:ext cx="3906078" cy="1871501"/>
          </a:xfrm>
          <a:prstGeom prst="stripedRightArrow">
            <a:avLst>
              <a:gd name="adj1" fmla="val 59950"/>
              <a:gd name="adj2" fmla="val 1544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1.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Razred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(96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str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, 218 g,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62,00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kn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6148" y="2086838"/>
            <a:ext cx="5824652" cy="3600448"/>
            <a:chOff x="612321" y="2400300"/>
            <a:chExt cx="5281939" cy="29849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1" y="2857500"/>
              <a:ext cx="5281939" cy="2527786"/>
            </a:xfrm>
            <a:prstGeom prst="rect">
              <a:avLst/>
            </a:prstGeom>
          </p:spPr>
        </p:pic>
        <p:sp>
          <p:nvSpPr>
            <p:cNvPr id="5" name="Round Diagonal Corner Rectangle 4"/>
            <p:cNvSpPr/>
            <p:nvPr/>
          </p:nvSpPr>
          <p:spPr>
            <a:xfrm>
              <a:off x="620131" y="2400300"/>
              <a:ext cx="5274129" cy="4572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Bahnschrift SemiBold Condensed" panose="020B0502040204020203" pitchFamily="34" charset="0"/>
                </a:rPr>
                <a:t>Upoznajmo</a:t>
              </a:r>
              <a:r>
                <a:rPr lang="en-US" sz="2800" dirty="0">
                  <a:latin typeface="Bahnschrift SemiBold Condensed" panose="020B0502040204020203" pitchFamily="34" charset="0"/>
                </a:rPr>
                <a:t> </a:t>
              </a:r>
              <a:r>
                <a:rPr lang="en-US" sz="2800" dirty="0" err="1" smtClean="0">
                  <a:latin typeface="Bahnschrift SemiBold Condensed" panose="020B0502040204020203" pitchFamily="34" charset="0"/>
                </a:rPr>
                <a:t>računalo</a:t>
              </a:r>
              <a:endParaRPr lang="en-US" sz="2800" dirty="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90707" y="417260"/>
            <a:ext cx="3771901" cy="6106003"/>
            <a:chOff x="6702880" y="596876"/>
            <a:chExt cx="3339192" cy="59586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" t="7170" r="4911" b="6026"/>
            <a:stretch/>
          </p:blipFill>
          <p:spPr>
            <a:xfrm>
              <a:off x="6702880" y="1151165"/>
              <a:ext cx="3339192" cy="31749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880" y="4326117"/>
              <a:ext cx="3339192" cy="2229431"/>
            </a:xfrm>
            <a:prstGeom prst="rect">
              <a:avLst/>
            </a:prstGeom>
          </p:spPr>
        </p:pic>
        <p:sp>
          <p:nvSpPr>
            <p:cNvPr id="9" name="Round Diagonal Corner Rectangle 8"/>
            <p:cNvSpPr/>
            <p:nvPr/>
          </p:nvSpPr>
          <p:spPr>
            <a:xfrm>
              <a:off x="6702880" y="596876"/>
              <a:ext cx="3339192" cy="554289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Bahnschrift SemiBold Condensed" panose="020B0502040204020203" pitchFamily="34" charset="0"/>
                </a:rPr>
                <a:t>Računalno</a:t>
              </a:r>
              <a:r>
                <a:rPr lang="en-US" sz="2400" dirty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zdravlje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6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372747" y="1701156"/>
            <a:ext cx="3884310" cy="3451295"/>
            <a:chOff x="507318" y="2027762"/>
            <a:chExt cx="4702361" cy="40565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44" y="3367606"/>
              <a:ext cx="1954635" cy="19928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18" y="4234120"/>
              <a:ext cx="2775327" cy="1850218"/>
            </a:xfrm>
            <a:prstGeom prst="rect">
              <a:avLst/>
            </a:prstGeom>
          </p:spPr>
        </p:pic>
        <p:sp>
          <p:nvSpPr>
            <p:cNvPr id="10" name="Round Diagonal Corner Rectangle 9"/>
            <p:cNvSpPr/>
            <p:nvPr/>
          </p:nvSpPr>
          <p:spPr>
            <a:xfrm>
              <a:off x="507318" y="2027762"/>
              <a:ext cx="4683196" cy="1339843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Bahnschrift SemiBold Condensed" panose="020B0502040204020203" pitchFamily="34" charset="0"/>
                </a:rPr>
                <a:t>Multimedija</a:t>
              </a:r>
              <a:r>
                <a:rPr lang="en-US" sz="2800" dirty="0" smtClean="0">
                  <a:latin typeface="Bahnschrift SemiBold Condensed" panose="020B0502040204020203" pitchFamily="34" charset="0"/>
                </a:rPr>
                <a:t>;  </a:t>
              </a:r>
            </a:p>
            <a:p>
              <a:pPr algn="ctr"/>
              <a:r>
                <a:rPr lang="en-US" sz="2800" dirty="0" err="1" smtClean="0">
                  <a:latin typeface="Bahnschrift SemiBold Condensed" panose="020B0502040204020203" pitchFamily="34" charset="0"/>
                </a:rPr>
                <a:t>Stvaranje</a:t>
              </a:r>
              <a:r>
                <a:rPr lang="en-US" sz="28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800" dirty="0" err="1" smtClean="0">
                  <a:latin typeface="Bahnschrift SemiBold Condensed" panose="020B0502040204020203" pitchFamily="34" charset="0"/>
                </a:rPr>
                <a:t>digitalnog</a:t>
              </a:r>
              <a:r>
                <a:rPr lang="en-US" sz="28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800" dirty="0" err="1" smtClean="0">
                  <a:latin typeface="Bahnschrift SemiBold Condensed" panose="020B0502040204020203" pitchFamily="34" charset="0"/>
                </a:rPr>
                <a:t>sadržaja</a:t>
              </a:r>
              <a:endParaRPr lang="en-US" dirty="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13" name="Rectangular Callout 12"/>
            <p:cNvSpPr/>
            <p:nvPr/>
          </p:nvSpPr>
          <p:spPr>
            <a:xfrm>
              <a:off x="507318" y="3479070"/>
              <a:ext cx="2541865" cy="620630"/>
            </a:xfrm>
            <a:prstGeom prst="wedgeRectCallout">
              <a:avLst>
                <a:gd name="adj1" fmla="val -17863"/>
                <a:gd name="adj2" fmla="val 8007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n>
                    <a:solidFill>
                      <a:srgbClr val="FFC000"/>
                    </a:solidFill>
                  </a:ln>
                </a:rPr>
                <a:t>Uređaji</a:t>
              </a:r>
              <a:endParaRPr lang="en-US" sz="2400" dirty="0">
                <a:ln>
                  <a:solidFill>
                    <a:srgbClr val="FFC000"/>
                  </a:solidFill>
                </a:ln>
              </a:endParaRPr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3385073" y="5360483"/>
              <a:ext cx="1694576" cy="671120"/>
            </a:xfrm>
            <a:prstGeom prst="wedgeRectCallout">
              <a:avLst>
                <a:gd name="adj1" fmla="val -4991"/>
                <a:gd name="adj2" fmla="val -8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n>
                    <a:solidFill>
                      <a:srgbClr val="FFC000"/>
                    </a:solidFill>
                  </a:ln>
                </a:rPr>
                <a:t>Programi</a:t>
              </a:r>
              <a:endParaRPr lang="en-US" sz="2400" dirty="0">
                <a:ln>
                  <a:solidFill>
                    <a:srgbClr val="FFC000"/>
                  </a:solidFill>
                </a:ln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318" y="2480111"/>
            <a:ext cx="2292733" cy="3867759"/>
            <a:chOff x="435200" y="2187206"/>
            <a:chExt cx="2570645" cy="38677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2" r="13611" b="5384"/>
            <a:stretch/>
          </p:blipFill>
          <p:spPr>
            <a:xfrm>
              <a:off x="435200" y="2983529"/>
              <a:ext cx="2570645" cy="3071437"/>
            </a:xfrm>
            <a:prstGeom prst="rect">
              <a:avLst/>
            </a:prstGeom>
          </p:spPr>
        </p:pic>
        <p:sp>
          <p:nvSpPr>
            <p:cNvPr id="17" name="Round Diagonal Corner Rectangle 16"/>
            <p:cNvSpPr/>
            <p:nvPr/>
          </p:nvSpPr>
          <p:spPr>
            <a:xfrm>
              <a:off x="435201" y="2187206"/>
              <a:ext cx="2570644" cy="79632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Bahnschrift SemiBold Condensed" panose="020B0502040204020203" pitchFamily="34" charset="0"/>
                </a:rPr>
                <a:t>Programiranje</a:t>
              </a:r>
              <a:r>
                <a:rPr lang="en-US" sz="2800" dirty="0" smtClean="0">
                  <a:latin typeface="Bahnschrift SemiBold Condensed" panose="020B0502040204020203" pitchFamily="34" charset="0"/>
                </a:rPr>
                <a:t>,</a:t>
              </a:r>
            </a:p>
            <a:p>
              <a:pPr algn="ctr"/>
              <a:r>
                <a:rPr lang="en-US" sz="2800" dirty="0" smtClean="0">
                  <a:latin typeface="Bahnschrift SemiBold Condensed" panose="020B0502040204020203" pitchFamily="34" charset="0"/>
                </a:rPr>
                <a:t>Scratch</a:t>
              </a:r>
              <a:endParaRPr lang="en-US" sz="2800" dirty="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29753" y="2361706"/>
            <a:ext cx="3829599" cy="3990564"/>
            <a:chOff x="7997241" y="2357306"/>
            <a:chExt cx="3829599" cy="39905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94" b="6738"/>
            <a:stretch/>
          </p:blipFill>
          <p:spPr>
            <a:xfrm>
              <a:off x="7997241" y="3674378"/>
              <a:ext cx="3829599" cy="2673492"/>
            </a:xfrm>
            <a:prstGeom prst="rect">
              <a:avLst/>
            </a:prstGeom>
          </p:spPr>
        </p:pic>
        <p:sp>
          <p:nvSpPr>
            <p:cNvPr id="21" name="Round Diagonal Corner Rectangle 20"/>
            <p:cNvSpPr/>
            <p:nvPr/>
          </p:nvSpPr>
          <p:spPr>
            <a:xfrm>
              <a:off x="7997241" y="2357306"/>
              <a:ext cx="3829599" cy="1317072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Bahnschrift SemiBold Condensed" panose="020B0502040204020203" pitchFamily="34" charset="0"/>
                </a:rPr>
                <a:t>E-</a:t>
              </a:r>
              <a:r>
                <a:rPr lang="en-US" sz="2800" dirty="0" err="1" smtClean="0">
                  <a:latin typeface="Bahnschrift SemiBold Condensed" panose="020B0502040204020203" pitchFamily="34" charset="0"/>
                </a:rPr>
                <a:t>Svijet</a:t>
              </a:r>
              <a:r>
                <a:rPr lang="en-US" sz="2800" dirty="0">
                  <a:latin typeface="Bahnschrift SemiBold Condensed" panose="020B0502040204020203" pitchFamily="34" charset="0"/>
                </a:rPr>
                <a:t>:</a:t>
              </a:r>
              <a:endParaRPr lang="en-US" sz="2800" dirty="0" smtClean="0">
                <a:latin typeface="Bahnschrift SemiBold Condensed" panose="020B0502040204020203" pitchFamily="34" charset="0"/>
              </a:endParaRPr>
            </a:p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Ponašanje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u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virtualnom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svijetu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, </a:t>
              </a:r>
            </a:p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Osobni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podatci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18" name="Striped Right Arrow 17"/>
          <p:cNvSpPr/>
          <p:nvPr/>
        </p:nvSpPr>
        <p:spPr>
          <a:xfrm>
            <a:off x="516502" y="0"/>
            <a:ext cx="3906078" cy="1871501"/>
          </a:xfrm>
          <a:prstGeom prst="stripedRightArrow">
            <a:avLst>
              <a:gd name="adj1" fmla="val 59950"/>
              <a:gd name="adj2" fmla="val 1544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1.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Razred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(96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str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, 218 g,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62,00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kn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5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18" y="567018"/>
            <a:ext cx="9404723" cy="9107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2. </a:t>
            </a:r>
            <a:r>
              <a:rPr lang="en-US" dirty="0" err="1" smtClean="0">
                <a:latin typeface="Bahnschrift SemiBold Condensed" panose="020B0502040204020203" pitchFamily="34" charset="0"/>
              </a:rPr>
              <a:t>Razred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br>
              <a:rPr lang="en-US" dirty="0" smtClean="0">
                <a:latin typeface="Bahnschrift SemiBold Condensed" panose="020B0502040204020203" pitchFamily="34" charset="0"/>
              </a:rPr>
            </a:br>
            <a:r>
              <a:rPr lang="en-US" sz="2800" dirty="0" smtClean="0">
                <a:latin typeface="Bahnschrift SemiBold Condensed" panose="020B0502040204020203" pitchFamily="34" charset="0"/>
              </a:rPr>
              <a:t>(126 </a:t>
            </a:r>
            <a:r>
              <a:rPr lang="en-US" sz="2800" dirty="0" err="1">
                <a:latin typeface="Bahnschrift SemiBold Condensed" panose="020B0502040204020203" pitchFamily="34" charset="0"/>
              </a:rPr>
              <a:t>str</a:t>
            </a:r>
            <a:r>
              <a:rPr lang="en-US" sz="2800" dirty="0">
                <a:latin typeface="Bahnschrift SemiBold Condensed" panose="020B0502040204020203" pitchFamily="34" charset="0"/>
              </a:rPr>
              <a:t>, 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273g, 62 </a:t>
            </a:r>
            <a:r>
              <a:rPr lang="en-US" sz="2800" dirty="0" err="1" smtClean="0">
                <a:latin typeface="Bahnschrift SemiBold Condensed" panose="020B0502040204020203" pitchFamily="34" charset="0"/>
              </a:rPr>
              <a:t>kn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)</a:t>
            </a:r>
            <a:endParaRPr lang="en-US" sz="2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7318" y="1897779"/>
            <a:ext cx="5307074" cy="4367770"/>
            <a:chOff x="507317" y="1897779"/>
            <a:chExt cx="4799924" cy="360850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507317" y="1897779"/>
              <a:ext cx="4799923" cy="6858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pc="300" dirty="0" err="1" smtClean="0">
                  <a:latin typeface="Bahnschrift SemiBold Condensed" panose="020B0502040204020203" pitchFamily="34" charset="0"/>
                </a:rPr>
                <a:t>Upoznajmo</a:t>
              </a:r>
              <a:r>
                <a:rPr lang="en-US" sz="2800" spc="3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800" spc="300" dirty="0" err="1" smtClean="0">
                  <a:latin typeface="Bahnschrift SemiBold Condensed" panose="020B0502040204020203" pitchFamily="34" charset="0"/>
                </a:rPr>
                <a:t>računalo</a:t>
              </a:r>
              <a:endParaRPr lang="en-US" sz="2800" spc="300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18" y="2593031"/>
              <a:ext cx="4799923" cy="291324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361043" y="835375"/>
            <a:ext cx="5237922" cy="5430174"/>
            <a:chOff x="5903843" y="567018"/>
            <a:chExt cx="5237922" cy="54301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335" y="567018"/>
              <a:ext cx="4428430" cy="29302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335" y="3497273"/>
              <a:ext cx="4428430" cy="2499919"/>
            </a:xfrm>
            <a:prstGeom prst="rect">
              <a:avLst/>
            </a:prstGeom>
          </p:spPr>
        </p:pic>
        <p:sp>
          <p:nvSpPr>
            <p:cNvPr id="10" name="Round Diagonal Corner Rectangle 9"/>
            <p:cNvSpPr/>
            <p:nvPr/>
          </p:nvSpPr>
          <p:spPr>
            <a:xfrm>
              <a:off x="5903843" y="567018"/>
              <a:ext cx="809492" cy="543017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spc="600" dirty="0" err="1" smtClean="0">
                  <a:latin typeface="Bahnschrift SemiBold Condensed" panose="020B0502040204020203" pitchFamily="34" charset="0"/>
                </a:rPr>
                <a:t>Profesije</a:t>
              </a:r>
              <a:r>
                <a:rPr lang="en-US" sz="2800" spc="6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800" spc="600" dirty="0" err="1" smtClean="0">
                  <a:latin typeface="Bahnschrift SemiBold Condensed" panose="020B0502040204020203" pitchFamily="34" charset="0"/>
                </a:rPr>
                <a:t>i</a:t>
              </a:r>
              <a:r>
                <a:rPr lang="en-US" sz="2800" spc="6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800" spc="600" dirty="0" err="1" smtClean="0">
                  <a:latin typeface="Bahnschrift SemiBold Condensed" panose="020B0502040204020203" pitchFamily="34" charset="0"/>
                </a:rPr>
                <a:t>tehnologija</a:t>
              </a:r>
              <a:endParaRPr lang="en-US" sz="2800" spc="600" dirty="0">
                <a:latin typeface="Bahnschrift SemiBold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2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19" y="567018"/>
            <a:ext cx="4590140" cy="9107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2. </a:t>
            </a:r>
            <a:r>
              <a:rPr lang="en-US" dirty="0" err="1" smtClean="0">
                <a:latin typeface="Bahnschrift SemiBold Condensed" panose="020B0502040204020203" pitchFamily="34" charset="0"/>
              </a:rPr>
              <a:t>Razred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br>
              <a:rPr lang="en-US" dirty="0" smtClean="0">
                <a:latin typeface="Bahnschrift SemiBold Condensed" panose="020B0502040204020203" pitchFamily="34" charset="0"/>
              </a:rPr>
            </a:br>
            <a:r>
              <a:rPr lang="en-US" sz="2800" dirty="0" smtClean="0">
                <a:latin typeface="Bahnschrift SemiBold Condensed" panose="020B0502040204020203" pitchFamily="34" charset="0"/>
              </a:rPr>
              <a:t>(126 </a:t>
            </a:r>
            <a:r>
              <a:rPr lang="en-US" sz="2800" dirty="0" err="1">
                <a:latin typeface="Bahnschrift SemiBold Condensed" panose="020B0502040204020203" pitchFamily="34" charset="0"/>
              </a:rPr>
              <a:t>str</a:t>
            </a:r>
            <a:r>
              <a:rPr lang="en-US" sz="2800" dirty="0">
                <a:latin typeface="Bahnschrift SemiBold Condensed" panose="020B0502040204020203" pitchFamily="34" charset="0"/>
              </a:rPr>
              <a:t>, 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273g, 62 </a:t>
            </a:r>
            <a:r>
              <a:rPr lang="en-US" sz="2800" dirty="0" err="1" smtClean="0">
                <a:latin typeface="Bahnschrift SemiBold Condensed" panose="020B0502040204020203" pitchFamily="34" charset="0"/>
              </a:rPr>
              <a:t>kn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)</a:t>
            </a:r>
            <a:endParaRPr lang="en-US" sz="2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34157" y="414248"/>
            <a:ext cx="4286250" cy="6185572"/>
            <a:chOff x="6524218" y="314857"/>
            <a:chExt cx="4286250" cy="6185572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6818454" y="314857"/>
              <a:ext cx="3697779" cy="1073426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Bahnschrift SemiBold Condensed" panose="020B0502040204020203" pitchFamily="34" charset="0"/>
                </a:rPr>
                <a:t>E- </a:t>
              </a:r>
              <a:r>
                <a:rPr lang="en-US" sz="2800" dirty="0" err="1" smtClean="0">
                  <a:latin typeface="Bahnschrift SemiBold Condensed" panose="020B0502040204020203" pitchFamily="34" charset="0"/>
                </a:rPr>
                <a:t>svijet</a:t>
              </a:r>
              <a:endParaRPr lang="en-US" sz="2800" dirty="0" smtClean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70" y="2957146"/>
              <a:ext cx="3796748" cy="19869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70" y="1388283"/>
              <a:ext cx="3796748" cy="14889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218" y="5024054"/>
              <a:ext cx="4286250" cy="14763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07318" y="2521300"/>
            <a:ext cx="4736300" cy="3452118"/>
            <a:chOff x="619538" y="2074039"/>
            <a:chExt cx="4736300" cy="34521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3236874"/>
              <a:ext cx="2289283" cy="228928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554" y="3236873"/>
              <a:ext cx="2289284" cy="2289284"/>
            </a:xfrm>
            <a:prstGeom prst="rect">
              <a:avLst/>
            </a:prstGeom>
          </p:spPr>
        </p:pic>
        <p:sp>
          <p:nvSpPr>
            <p:cNvPr id="19" name="Round Diagonal Corner Rectangle 18"/>
            <p:cNvSpPr/>
            <p:nvPr/>
          </p:nvSpPr>
          <p:spPr>
            <a:xfrm>
              <a:off x="619538" y="2074039"/>
              <a:ext cx="4590141" cy="884583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Bahnschrift SemiBold Condensed" panose="020B0502040204020203" pitchFamily="34" charset="0"/>
                </a:rPr>
                <a:t>Stvaranje</a:t>
              </a:r>
              <a:r>
                <a:rPr lang="en-US" sz="28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800" dirty="0" err="1" smtClean="0">
                  <a:latin typeface="Bahnschrift SemiBold Condensed" panose="020B0502040204020203" pitchFamily="34" charset="0"/>
                </a:rPr>
                <a:t>digitalnog</a:t>
              </a:r>
              <a:r>
                <a:rPr lang="en-US" sz="28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800" dirty="0" err="1" smtClean="0">
                  <a:latin typeface="Bahnschrift SemiBold Condensed" panose="020B0502040204020203" pitchFamily="34" charset="0"/>
                </a:rPr>
                <a:t>sadržaja</a:t>
              </a:r>
              <a:endParaRPr lang="en-US" sz="2800" dirty="0">
                <a:latin typeface="Bahnschrift SemiBold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9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19" y="567018"/>
            <a:ext cx="4590140" cy="9107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2. </a:t>
            </a:r>
            <a:r>
              <a:rPr lang="en-US" dirty="0" err="1" smtClean="0">
                <a:latin typeface="Bahnschrift SemiBold Condensed" panose="020B0502040204020203" pitchFamily="34" charset="0"/>
              </a:rPr>
              <a:t>Razred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br>
              <a:rPr lang="en-US" dirty="0" smtClean="0">
                <a:latin typeface="Bahnschrift SemiBold Condensed" panose="020B0502040204020203" pitchFamily="34" charset="0"/>
              </a:rPr>
            </a:br>
            <a:r>
              <a:rPr lang="en-US" sz="2800" dirty="0" smtClean="0">
                <a:latin typeface="Bahnschrift SemiBold Condensed" panose="020B0502040204020203" pitchFamily="34" charset="0"/>
              </a:rPr>
              <a:t>(126 </a:t>
            </a:r>
            <a:r>
              <a:rPr lang="en-US" sz="2800" dirty="0" err="1">
                <a:latin typeface="Bahnschrift SemiBold Condensed" panose="020B0502040204020203" pitchFamily="34" charset="0"/>
              </a:rPr>
              <a:t>str</a:t>
            </a:r>
            <a:r>
              <a:rPr lang="en-US" sz="2800" dirty="0">
                <a:latin typeface="Bahnschrift SemiBold Condensed" panose="020B0502040204020203" pitchFamily="34" charset="0"/>
              </a:rPr>
              <a:t>, 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273g, 62 </a:t>
            </a:r>
            <a:r>
              <a:rPr lang="en-US" sz="2800" dirty="0" err="1" smtClean="0">
                <a:latin typeface="Bahnschrift SemiBold Condensed" panose="020B0502040204020203" pitchFamily="34" charset="0"/>
              </a:rPr>
              <a:t>kn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)</a:t>
            </a:r>
            <a:endParaRPr lang="en-US" sz="2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73100" y="1631793"/>
            <a:ext cx="3791893" cy="3428999"/>
            <a:chOff x="507319" y="2295939"/>
            <a:chExt cx="4859572" cy="40907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19" y="3349486"/>
              <a:ext cx="4859572" cy="3037233"/>
            </a:xfrm>
            <a:prstGeom prst="rect">
              <a:avLst/>
            </a:prstGeom>
          </p:spPr>
        </p:pic>
        <p:sp>
          <p:nvSpPr>
            <p:cNvPr id="5" name="Round Diagonal Corner Rectangle 4"/>
            <p:cNvSpPr/>
            <p:nvPr/>
          </p:nvSpPr>
          <p:spPr>
            <a:xfrm>
              <a:off x="626257" y="2295939"/>
              <a:ext cx="4621696" cy="964096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pc="300" dirty="0" err="1" smtClean="0">
                  <a:latin typeface="Bahnschrift SemiBold Condensed" panose="020B0502040204020203" pitchFamily="34" charset="0"/>
                </a:rPr>
                <a:t>Mozgalice</a:t>
              </a:r>
              <a:endParaRPr lang="en-US" sz="2800" spc="300" dirty="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1801" y="2575578"/>
            <a:ext cx="2739887" cy="2965633"/>
            <a:chOff x="6748670" y="567018"/>
            <a:chExt cx="2739887" cy="2965633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6748670" y="567018"/>
              <a:ext cx="2739887" cy="910718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pc="300" dirty="0" err="1" smtClean="0">
                  <a:latin typeface="Bahnschrift SemiBold Condensed" panose="020B0502040204020203" pitchFamily="34" charset="0"/>
                </a:rPr>
                <a:t>Programiranje</a:t>
              </a:r>
              <a:endParaRPr lang="en-US" sz="2800" spc="300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670" y="1477736"/>
              <a:ext cx="2739887" cy="205491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186405" y="778250"/>
            <a:ext cx="3350007" cy="5416091"/>
            <a:chOff x="7712245" y="765313"/>
            <a:chExt cx="3350007" cy="54160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245" y="3800303"/>
              <a:ext cx="3350007" cy="23811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246" y="1888434"/>
              <a:ext cx="3349080" cy="1883857"/>
            </a:xfrm>
            <a:prstGeom prst="rect">
              <a:avLst/>
            </a:prstGeom>
          </p:spPr>
        </p:pic>
        <p:sp>
          <p:nvSpPr>
            <p:cNvPr id="14" name="Round Diagonal Corner Rectangle 13"/>
            <p:cNvSpPr/>
            <p:nvPr/>
          </p:nvSpPr>
          <p:spPr>
            <a:xfrm>
              <a:off x="7712245" y="765313"/>
              <a:ext cx="3350007" cy="110324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Multimedija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:</a:t>
              </a:r>
            </a:p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Korelacija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sa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prirodom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,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glazbenim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,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likovnim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4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19" y="567018"/>
            <a:ext cx="4590140" cy="9107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3. </a:t>
            </a:r>
            <a:r>
              <a:rPr lang="en-US" dirty="0" err="1" smtClean="0">
                <a:latin typeface="Bahnschrift SemiBold Condensed" panose="020B0502040204020203" pitchFamily="34" charset="0"/>
              </a:rPr>
              <a:t>Razred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br>
              <a:rPr lang="en-US" dirty="0" smtClean="0">
                <a:latin typeface="Bahnschrift SemiBold Condensed" panose="020B0502040204020203" pitchFamily="34" charset="0"/>
              </a:rPr>
            </a:br>
            <a:r>
              <a:rPr lang="en-US" sz="2800" dirty="0" smtClean="0">
                <a:latin typeface="Bahnschrift SemiBold Condensed" panose="020B0502040204020203" pitchFamily="34" charset="0"/>
              </a:rPr>
              <a:t>(112 </a:t>
            </a:r>
            <a:r>
              <a:rPr lang="en-US" sz="2800" dirty="0" err="1">
                <a:latin typeface="Bahnschrift SemiBold Condensed" panose="020B0502040204020203" pitchFamily="34" charset="0"/>
              </a:rPr>
              <a:t>str</a:t>
            </a:r>
            <a:r>
              <a:rPr lang="en-US" sz="2800" dirty="0">
                <a:latin typeface="Bahnschrift SemiBold Condensed" panose="020B0502040204020203" pitchFamily="34" charset="0"/>
              </a:rPr>
              <a:t>, 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287g, 62 </a:t>
            </a:r>
            <a:r>
              <a:rPr lang="en-US" sz="2800" dirty="0" err="1" smtClean="0">
                <a:latin typeface="Bahnschrift SemiBold Condensed" panose="020B0502040204020203" pitchFamily="34" charset="0"/>
              </a:rPr>
              <a:t>kn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)</a:t>
            </a:r>
            <a:endParaRPr lang="en-US" sz="2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1307" y="2122714"/>
            <a:ext cx="3587068" cy="4269221"/>
            <a:chOff x="661307" y="2122714"/>
            <a:chExt cx="3587068" cy="4269221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661307" y="2122714"/>
              <a:ext cx="3396343" cy="710293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Upoznajmo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računalo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155"/>
            <a:stretch/>
          </p:blipFill>
          <p:spPr>
            <a:xfrm>
              <a:off x="1741639" y="2856684"/>
              <a:ext cx="2506736" cy="24827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0669">
              <a:off x="708141" y="5168694"/>
              <a:ext cx="2066995" cy="1223241"/>
            </a:xfrm>
            <a:prstGeom prst="rect">
              <a:avLst/>
            </a:prstGeom>
          </p:spPr>
        </p:pic>
        <p:sp>
          <p:nvSpPr>
            <p:cNvPr id="17" name="Rectangular Callout 16"/>
            <p:cNvSpPr/>
            <p:nvPr/>
          </p:nvSpPr>
          <p:spPr>
            <a:xfrm>
              <a:off x="661307" y="2955471"/>
              <a:ext cx="1191986" cy="1502229"/>
            </a:xfrm>
            <a:prstGeom prst="wedgeRectCallout">
              <a:avLst>
                <a:gd name="adj1" fmla="val 67500"/>
                <a:gd name="adj2" fmla="val -54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atin typeface="Bahnschrift SemiBold Condensed" panose="020B0502040204020203" pitchFamily="34" charset="0"/>
                </a:rPr>
                <a:t>Zdrave</a:t>
              </a:r>
              <a:r>
                <a:rPr lang="en-US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dirty="0" err="1" smtClean="0">
                  <a:latin typeface="Bahnschrift SemiBold Condensed" panose="020B0502040204020203" pitchFamily="34" charset="0"/>
                </a:rPr>
                <a:t>navike</a:t>
              </a:r>
              <a:r>
                <a:rPr lang="en-US" dirty="0" smtClean="0">
                  <a:latin typeface="Bahnschrift SemiBold Condensed" panose="020B0502040204020203" pitchFamily="34" charset="0"/>
                </a:rPr>
                <a:t> u </a:t>
              </a:r>
              <a:r>
                <a:rPr lang="en-US" dirty="0" err="1" smtClean="0">
                  <a:latin typeface="Bahnschrift SemiBold Condensed" panose="020B0502040204020203" pitchFamily="34" charset="0"/>
                </a:rPr>
                <a:t>virtualnom</a:t>
              </a:r>
              <a:r>
                <a:rPr lang="en-US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dirty="0" err="1" smtClean="0">
                  <a:latin typeface="Bahnschrift SemiBold Condensed" panose="020B0502040204020203" pitchFamily="34" charset="0"/>
                </a:rPr>
                <a:t>svijetu</a:t>
              </a:r>
              <a:endParaRPr lang="en-US" dirty="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18" name="Rectangular Callout 17"/>
            <p:cNvSpPr/>
            <p:nvPr/>
          </p:nvSpPr>
          <p:spPr>
            <a:xfrm>
              <a:off x="2930979" y="5391694"/>
              <a:ext cx="1126671" cy="849086"/>
            </a:xfrm>
            <a:prstGeom prst="wedgeRectCallout">
              <a:avLst>
                <a:gd name="adj1" fmla="val -64311"/>
                <a:gd name="adj2" fmla="val -2596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Bahnschrift SemiBold Condensed" panose="020B0502040204020203" pitchFamily="34" charset="0"/>
                </a:rPr>
                <a:t>S</a:t>
              </a:r>
              <a:r>
                <a:rPr lang="en-US" dirty="0" err="1" smtClean="0">
                  <a:latin typeface="Bahnschrift SemiBold Condensed" panose="020B0502040204020203" pitchFamily="34" charset="0"/>
                </a:rPr>
                <a:t>imboli</a:t>
              </a:r>
              <a:endParaRPr lang="en-US" dirty="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2955" y="1147083"/>
            <a:ext cx="2588079" cy="4403162"/>
            <a:chOff x="4669972" y="1098097"/>
            <a:chExt cx="2588079" cy="4403162"/>
          </a:xfrm>
        </p:grpSpPr>
        <p:sp>
          <p:nvSpPr>
            <p:cNvPr id="20" name="Round Diagonal Corner Rectangle 19"/>
            <p:cNvSpPr/>
            <p:nvPr/>
          </p:nvSpPr>
          <p:spPr>
            <a:xfrm>
              <a:off x="4669972" y="1098097"/>
              <a:ext cx="2588079" cy="702128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Bahnschrift SemiBold Condensed" panose="020B0502040204020203" pitchFamily="34" charset="0"/>
                </a:rPr>
                <a:t>E -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Svijet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4" t="1581" r="11101"/>
            <a:stretch/>
          </p:blipFill>
          <p:spPr>
            <a:xfrm>
              <a:off x="4669972" y="1800225"/>
              <a:ext cx="2588079" cy="370103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222117" y="567018"/>
            <a:ext cx="2991075" cy="2489712"/>
            <a:chOff x="1451305" y="-332729"/>
            <a:chExt cx="4750654" cy="388842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305" y="1236707"/>
              <a:ext cx="2289283" cy="22892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588" y="1266414"/>
              <a:ext cx="2289284" cy="2289283"/>
            </a:xfrm>
            <a:prstGeom prst="rect">
              <a:avLst/>
            </a:prstGeom>
          </p:spPr>
        </p:pic>
        <p:sp>
          <p:nvSpPr>
            <p:cNvPr id="26" name="Round Diagonal Corner Rectangle 25"/>
            <p:cNvSpPr/>
            <p:nvPr/>
          </p:nvSpPr>
          <p:spPr>
            <a:xfrm>
              <a:off x="1611818" y="-332729"/>
              <a:ext cx="4590141" cy="1418253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Stvaranje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digitalnog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sadržaja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74259" y="3706585"/>
            <a:ext cx="3245069" cy="2961870"/>
            <a:chOff x="8074259" y="3706585"/>
            <a:chExt cx="3245069" cy="29618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4259" y="4029820"/>
              <a:ext cx="2295525" cy="1990725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8323178" y="3706585"/>
              <a:ext cx="2996150" cy="2961870"/>
              <a:chOff x="8323178" y="3706585"/>
              <a:chExt cx="2996150" cy="2961870"/>
            </a:xfrm>
          </p:grpSpPr>
          <p:sp>
            <p:nvSpPr>
              <p:cNvPr id="28" name="Round Diagonal Corner Rectangle 27"/>
              <p:cNvSpPr/>
              <p:nvPr/>
            </p:nvSpPr>
            <p:spPr>
              <a:xfrm>
                <a:off x="8323178" y="3706585"/>
                <a:ext cx="2890014" cy="514351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atin typeface="Bahnschrift SemiBold Condensed" panose="020B0502040204020203" pitchFamily="34" charset="0"/>
                  </a:rPr>
                  <a:t>Rješavanje</a:t>
                </a:r>
                <a:r>
                  <a:rPr lang="en-US" sz="2400" dirty="0" smtClean="0">
                    <a:latin typeface="Bahnschrift SemiBold Condensed" panose="020B0502040204020203" pitchFamily="34" charset="0"/>
                  </a:rPr>
                  <a:t> </a:t>
                </a:r>
                <a:r>
                  <a:rPr lang="en-US" sz="2400" dirty="0" err="1" smtClean="0">
                    <a:latin typeface="Bahnschrift SemiBold Condensed" panose="020B0502040204020203" pitchFamily="34" charset="0"/>
                  </a:rPr>
                  <a:t>problema</a:t>
                </a:r>
                <a:endParaRPr lang="en-US" sz="2400" dirty="0">
                  <a:latin typeface="Bahnschrift SemiBold Condensed" panose="020B0502040204020203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13113" y="4763573"/>
                <a:ext cx="1033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Bahnschrift SemiBold Condensed" panose="020B0502040204020203" pitchFamily="34" charset="0"/>
                  </a:rPr>
                  <a:t>+ INA</a:t>
                </a:r>
                <a:endParaRPr lang="en-US" sz="2800" dirty="0">
                  <a:latin typeface="Bahnschrift SemiBold Condensed" panose="020B0502040204020203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9314" y="5840860"/>
                <a:ext cx="2890014" cy="827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062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19" y="567018"/>
            <a:ext cx="4590140" cy="9107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3. </a:t>
            </a:r>
            <a:r>
              <a:rPr lang="en-US" dirty="0" err="1" smtClean="0">
                <a:latin typeface="Bahnschrift SemiBold Condensed" panose="020B0502040204020203" pitchFamily="34" charset="0"/>
              </a:rPr>
              <a:t>Razred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br>
              <a:rPr lang="en-US" dirty="0" smtClean="0">
                <a:latin typeface="Bahnschrift SemiBold Condensed" panose="020B0502040204020203" pitchFamily="34" charset="0"/>
              </a:rPr>
            </a:br>
            <a:r>
              <a:rPr lang="en-US" sz="2800" dirty="0" smtClean="0">
                <a:latin typeface="Bahnschrift SemiBold Condensed" panose="020B0502040204020203" pitchFamily="34" charset="0"/>
              </a:rPr>
              <a:t>(112 </a:t>
            </a:r>
            <a:r>
              <a:rPr lang="en-US" sz="2800" dirty="0" err="1">
                <a:latin typeface="Bahnschrift SemiBold Condensed" panose="020B0502040204020203" pitchFamily="34" charset="0"/>
              </a:rPr>
              <a:t>str</a:t>
            </a:r>
            <a:r>
              <a:rPr lang="en-US" sz="2800" dirty="0">
                <a:latin typeface="Bahnschrift SemiBold Condensed" panose="020B0502040204020203" pitchFamily="34" charset="0"/>
              </a:rPr>
              <a:t>, 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287g, 62 </a:t>
            </a:r>
            <a:r>
              <a:rPr lang="en-US" sz="2800" dirty="0" err="1" smtClean="0">
                <a:latin typeface="Bahnschrift SemiBold Condensed" panose="020B0502040204020203" pitchFamily="34" charset="0"/>
              </a:rPr>
              <a:t>kn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)</a:t>
            </a:r>
            <a:endParaRPr lang="en-US" sz="2800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06" y="2606730"/>
            <a:ext cx="2755631" cy="29690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49735" y="734786"/>
            <a:ext cx="4678136" cy="5603771"/>
            <a:chOff x="5208814" y="996043"/>
            <a:chExt cx="4678136" cy="5603771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5208814" y="996043"/>
              <a:ext cx="4678136" cy="556217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Multimedija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814" y="4106634"/>
              <a:ext cx="4678136" cy="24931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814" y="1552261"/>
              <a:ext cx="4678136" cy="2631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9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19" y="567018"/>
            <a:ext cx="4590140" cy="9107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4. </a:t>
            </a:r>
            <a:r>
              <a:rPr lang="en-US" dirty="0" err="1" smtClean="0">
                <a:latin typeface="Bahnschrift SemiBold Condensed" panose="020B0502040204020203" pitchFamily="34" charset="0"/>
              </a:rPr>
              <a:t>Razred</a:t>
            </a:r>
            <a:r>
              <a:rPr lang="en-US" dirty="0" smtClean="0">
                <a:latin typeface="Bahnschrift SemiBold Condensed" panose="020B0502040204020203" pitchFamily="34" charset="0"/>
              </a:rPr>
              <a:t> </a:t>
            </a:r>
            <a:br>
              <a:rPr lang="en-US" dirty="0" smtClean="0">
                <a:latin typeface="Bahnschrift SemiBold Condensed" panose="020B0502040204020203" pitchFamily="34" charset="0"/>
              </a:rPr>
            </a:br>
            <a:r>
              <a:rPr lang="en-US" sz="2800" dirty="0" smtClean="0">
                <a:latin typeface="Bahnschrift SemiBold Condensed" panose="020B0502040204020203" pitchFamily="34" charset="0"/>
              </a:rPr>
              <a:t>(108 </a:t>
            </a:r>
            <a:r>
              <a:rPr lang="en-US" sz="2800" dirty="0" err="1">
                <a:latin typeface="Bahnschrift SemiBold Condensed" panose="020B0502040204020203" pitchFamily="34" charset="0"/>
              </a:rPr>
              <a:t>str</a:t>
            </a:r>
            <a:r>
              <a:rPr lang="en-US" sz="2800" dirty="0">
                <a:latin typeface="Bahnschrift SemiBold Condensed" panose="020B0502040204020203" pitchFamily="34" charset="0"/>
              </a:rPr>
              <a:t>, 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278g, 62 </a:t>
            </a:r>
            <a:r>
              <a:rPr lang="en-US" sz="2800" dirty="0" err="1" smtClean="0">
                <a:latin typeface="Bahnschrift SemiBold Condensed" panose="020B0502040204020203" pitchFamily="34" charset="0"/>
              </a:rPr>
              <a:t>kn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)</a:t>
            </a:r>
            <a:endParaRPr lang="en-US" sz="2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1307" y="2122714"/>
            <a:ext cx="3396343" cy="3798904"/>
            <a:chOff x="661307" y="2122714"/>
            <a:chExt cx="3396343" cy="3798904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661307" y="2122714"/>
              <a:ext cx="3396343" cy="710293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Upoznajmo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računalo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07" y="2833007"/>
              <a:ext cx="3396343" cy="2263663"/>
            </a:xfrm>
            <a:prstGeom prst="rect">
              <a:avLst/>
            </a:prstGeom>
          </p:spPr>
        </p:pic>
        <p:sp>
          <p:nvSpPr>
            <p:cNvPr id="5" name="Rectangular Callout 4"/>
            <p:cNvSpPr/>
            <p:nvPr/>
          </p:nvSpPr>
          <p:spPr>
            <a:xfrm>
              <a:off x="661307" y="5096670"/>
              <a:ext cx="2812774" cy="824948"/>
            </a:xfrm>
            <a:prstGeom prst="wedgeRectCallout">
              <a:avLst>
                <a:gd name="adj1" fmla="val -8112"/>
                <a:gd name="adj2" fmla="val -6882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Ljudi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i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strojevi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47867" y="1010426"/>
            <a:ext cx="3201922" cy="3175919"/>
            <a:chOff x="4547867" y="1010426"/>
            <a:chExt cx="3201922" cy="3175919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4790662" y="1010426"/>
              <a:ext cx="2723322" cy="688817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Bahnschrift SemiBold Condensed" panose="020B0502040204020203" pitchFamily="34" charset="0"/>
                </a:rPr>
                <a:t>E -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Svijet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867" y="1711502"/>
              <a:ext cx="3201922" cy="247484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319053" y="1798983"/>
            <a:ext cx="3289850" cy="3297687"/>
            <a:chOff x="8319053" y="1798983"/>
            <a:chExt cx="3289850" cy="3297687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8507896" y="1798983"/>
              <a:ext cx="2912165" cy="655982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Bahnschrift SemiBold Condensed" panose="020B0502040204020203" pitchFamily="34" charset="0"/>
                </a:rPr>
                <a:t>Računalno</a:t>
              </a:r>
              <a:r>
                <a:rPr lang="en-US" sz="2400" dirty="0" smtClean="0">
                  <a:latin typeface="Bahnschrift SemiBold Condensed" panose="020B0502040204020203" pitchFamily="34" charset="0"/>
                </a:rPr>
                <a:t> </a:t>
              </a:r>
              <a:r>
                <a:rPr lang="en-US" sz="2400" dirty="0" err="1" smtClean="0">
                  <a:latin typeface="Bahnschrift SemiBold Condensed" panose="020B0502040204020203" pitchFamily="34" charset="0"/>
                </a:rPr>
                <a:t>razmišljanje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276541132"/>
                </p:ext>
              </p:extLst>
            </p:nvPr>
          </p:nvGraphicFramePr>
          <p:xfrm>
            <a:off x="8319053" y="2708743"/>
            <a:ext cx="3289850" cy="2387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8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Prilagođeno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Informatika</vt:lpstr>
      <vt:lpstr>PowerPointova prezentacija</vt:lpstr>
      <vt:lpstr>PowerPointova prezentacija</vt:lpstr>
      <vt:lpstr>2. Razred  (126 str, 273g, 62 kn)</vt:lpstr>
      <vt:lpstr>2. Razred  (126 str, 273g, 62 kn)</vt:lpstr>
      <vt:lpstr>2. Razred  (126 str, 273g, 62 kn)</vt:lpstr>
      <vt:lpstr>3. Razred  (112 str, 287g, 62 kn)</vt:lpstr>
      <vt:lpstr>3. Razred  (112 str, 287g, 62 kn)</vt:lpstr>
      <vt:lpstr>4. Razred  (108 str, 278g, 62 kn)</vt:lpstr>
      <vt:lpstr>4. Razred  (108 str, 278g, 62 kn)</vt:lpstr>
      <vt:lpstr>Hvala na pozornosti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</dc:title>
  <dc:creator>Ravnateljica</dc:creator>
  <cp:lastModifiedBy>Andreja</cp:lastModifiedBy>
  <cp:revision>1</cp:revision>
  <dcterms:modified xsi:type="dcterms:W3CDTF">2020-06-08T07:31:05Z</dcterms:modified>
</cp:coreProperties>
</file>